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3"/>
  </p:notesMasterIdLst>
  <p:sldIdLst>
    <p:sldId id="2076138181" r:id="rId2"/>
    <p:sldId id="1684" r:id="rId3"/>
    <p:sldId id="2147479969" r:id="rId4"/>
    <p:sldId id="2147479757" r:id="rId5"/>
    <p:sldId id="2147479748" r:id="rId6"/>
    <p:sldId id="2147479970" r:id="rId7"/>
    <p:sldId id="2147479971" r:id="rId8"/>
    <p:sldId id="2147479972" r:id="rId9"/>
    <p:sldId id="2147479973" r:id="rId10"/>
    <p:sldId id="2147479974" r:id="rId11"/>
    <p:sldId id="2147479976" r:id="rId12"/>
    <p:sldId id="2147479977" r:id="rId13"/>
    <p:sldId id="2147479978" r:id="rId14"/>
    <p:sldId id="2147479979" r:id="rId15"/>
    <p:sldId id="2147479980" r:id="rId16"/>
    <p:sldId id="2147479981" r:id="rId17"/>
    <p:sldId id="2147479982" r:id="rId18"/>
    <p:sldId id="2147479983" r:id="rId19"/>
    <p:sldId id="2147479984" r:id="rId20"/>
    <p:sldId id="2147479985" r:id="rId21"/>
    <p:sldId id="2147479986" r:id="rId22"/>
    <p:sldId id="2147479987" r:id="rId23"/>
    <p:sldId id="2147479988" r:id="rId24"/>
    <p:sldId id="2147479990" r:id="rId25"/>
    <p:sldId id="2147479991" r:id="rId26"/>
    <p:sldId id="2147479992" r:id="rId27"/>
    <p:sldId id="2147479993" r:id="rId28"/>
    <p:sldId id="2147479994" r:id="rId29"/>
    <p:sldId id="2147479995" r:id="rId30"/>
    <p:sldId id="2147479996" r:id="rId31"/>
    <p:sldId id="2147479997" r:id="rId32"/>
    <p:sldId id="2147479998" r:id="rId33"/>
    <p:sldId id="2147479999" r:id="rId34"/>
    <p:sldId id="2147480000" r:id="rId35"/>
    <p:sldId id="2147480001" r:id="rId36"/>
    <p:sldId id="2147479655" r:id="rId37"/>
    <p:sldId id="2147480002" r:id="rId38"/>
    <p:sldId id="2147479894" r:id="rId39"/>
    <p:sldId id="2147480003" r:id="rId40"/>
    <p:sldId id="2147480004" r:id="rId41"/>
    <p:sldId id="214747983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FF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FD068B-6FC2-3944-8755-F4BC28C5C747}" v="231" dt="2025-04-28T20:18:45.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97"/>
    <p:restoredTop sz="73288"/>
  </p:normalViewPr>
  <p:slideViewPr>
    <p:cSldViewPr snapToGrid="0">
      <p:cViewPr varScale="1">
        <p:scale>
          <a:sx n="71" d="100"/>
          <a:sy n="71" d="100"/>
        </p:scale>
        <p:origin x="1170" y="2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F97C-9917-4245-B37D-E3705159817E}"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8E8D8-A8C7-DB40-9344-5CEA0E8A2355}" type="slidenum">
              <a:rPr lang="en-US" smtClean="0"/>
              <a:t>‹#›</a:t>
            </a:fld>
            <a:endParaRPr lang="en-US"/>
          </a:p>
        </p:txBody>
      </p:sp>
    </p:spTree>
    <p:extLst>
      <p:ext uri="{BB962C8B-B14F-4D97-AF65-F5344CB8AC3E}">
        <p14:creationId xmlns:p14="http://schemas.microsoft.com/office/powerpoint/2010/main" val="91614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learn.microsoft.com/en-us/training/modules/introduction-to-github/6-guided-tour-of-github/?ns-enrollment-type=learningpath&amp;ns-enrollment-id=learn.github.github-administration-products-1" TargetMode="External"/><Relationship Id="rId3" Type="http://schemas.openxmlformats.org/officeDocument/2006/relationships/hyperlink" Target="https://learn.microsoft.com/en-us/training/modules/introduction-to-github/1-introduction/?ns-enrollment-type=learningpath&amp;ns-enrollment-id=learn.github.github-administration-products-1" TargetMode="External"/><Relationship Id="rId7" Type="http://schemas.openxmlformats.org/officeDocument/2006/relationships/hyperlink" Target="https://learn.microsoft.com/en-us/training/modules/introduction-to-github/5-platform-management/?ns-enrollment-type=learningpath&amp;ns-enrollment-id=learn.github.github-administration-products-1"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learn.microsoft.com/en-us/training/modules/introduction-to-github/4-collaborative-platform/?ns-enrollment-type=learningpath&amp;ns-enrollment-id=learn.github.github-administration-products-1" TargetMode="External"/><Relationship Id="rId5" Type="http://schemas.openxmlformats.org/officeDocument/2006/relationships/hyperlink" Target="https://learn.microsoft.com/en-us/training/modules/introduction-to-github/3-components-of-github-flow/?ns-enrollment-type=learningpath&amp;ns-enrollment-id=learn.github.github-administration-products-1" TargetMode="External"/><Relationship Id="rId10" Type="http://schemas.openxmlformats.org/officeDocument/2006/relationships/hyperlink" Target="https://learn.microsoft.com/en-us/training/modules/introduction-to-github/8-summary/?ns-enrollment-type=learningpath&amp;ns-enrollment-id=learn.github.github-administration-products-1" TargetMode="External"/><Relationship Id="rId4" Type="http://schemas.openxmlformats.org/officeDocument/2006/relationships/hyperlink" Target="https://learn.microsoft.com/en-us/training/modules/introduction-to-github/2-what-is-github/?ns-enrollment-type=learningpath&amp;ns-enrollment-id=learn.github.github-administration-products-1" TargetMode="External"/><Relationship Id="rId9" Type="http://schemas.openxmlformats.org/officeDocument/2006/relationships/hyperlink" Target="https://learn.microsoft.com/en-us/training/modules/introduction-to-github/7-knowledge-check/?ns-enrollment-type=learningpath&amp;ns-enrollment-id=learn.github.github-administration-products-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learn.microsoft.com</a:t>
            </a:r>
            <a:r>
              <a:rPr lang="en-US" dirty="0"/>
              <a:t>/</a:t>
            </a:r>
            <a:r>
              <a:rPr lang="en-US" dirty="0" err="1"/>
              <a:t>en</a:t>
            </a:r>
            <a:r>
              <a:rPr lang="en-US" dirty="0"/>
              <a:t>-us/training/paths/</a:t>
            </a:r>
            <a:r>
              <a:rPr lang="en-US" dirty="0" err="1"/>
              <a:t>github</a:t>
            </a:r>
            <a:r>
              <a:rPr lang="en-US" dirty="0"/>
              <a:t>-administration-products/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r>
              <a:rPr lang="en-US" dirty="0"/>
              <a:t>When you think ‘repository,’ imagine a smart folder that not only holds all your project’s files but also remembers every change ever made. </a:t>
            </a:r>
          </a:p>
          <a:p>
            <a:pPr algn="l"/>
            <a:endParaRPr lang="en-US" dirty="0"/>
          </a:p>
          <a:p>
            <a:pPr algn="l"/>
            <a:r>
              <a:rPr lang="en-US" dirty="0"/>
              <a:t>That history is what lets teams collaborate without fear—if something breaks, you can always roll back. </a:t>
            </a:r>
          </a:p>
          <a:p>
            <a:pPr algn="l"/>
            <a:endParaRPr lang="en-US" dirty="0"/>
          </a:p>
          <a:p>
            <a:pPr algn="l"/>
            <a:r>
              <a:rPr lang="en-US" dirty="0"/>
              <a:t>Repos are the foundation of everything we do on GitHub: tracking work, coordinating changes, and keeping projects organized.</a:t>
            </a:r>
          </a:p>
          <a:p>
            <a:pPr algn="l"/>
            <a:endParaRPr lang="en-US" b="0" i="0" dirty="0">
              <a:solidFill>
                <a:srgbClr val="161616"/>
              </a:solidFill>
              <a:effectLst/>
              <a:latin typeface="Segoe UI" panose="020B0502040204020203" pitchFamily="34" charset="0"/>
            </a:endParaRPr>
          </a:p>
          <a:p>
            <a:pPr algn="l"/>
            <a:r>
              <a:rPr lang="en-US" dirty="0"/>
              <a:t>Let’s make one now!</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75110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marL="228600" indent="-228600">
              <a:buFont typeface="+mj-lt"/>
              <a:buAutoNum type="arabicPeriod"/>
            </a:pPr>
            <a:r>
              <a:rPr lang="en-US" dirty="0"/>
              <a:t>Go to </a:t>
            </a:r>
            <a:r>
              <a:rPr lang="en-US" dirty="0" err="1"/>
              <a:t>github.com</a:t>
            </a:r>
            <a:r>
              <a:rPr lang="en-US" dirty="0"/>
              <a:t> and click the </a:t>
            </a:r>
            <a:r>
              <a:rPr lang="en-US" b="1" dirty="0"/>
              <a:t>+</a:t>
            </a:r>
            <a:r>
              <a:rPr lang="en-US" dirty="0"/>
              <a:t> icon in the top-right, then choose </a:t>
            </a:r>
            <a:r>
              <a:rPr lang="en-US" b="1" dirty="0"/>
              <a:t>New repository</a:t>
            </a:r>
            <a:r>
              <a:rPr lang="en-US" dirty="0"/>
              <a:t>.</a:t>
            </a:r>
          </a:p>
          <a:p>
            <a:pPr marL="228600" indent="-228600">
              <a:buFont typeface="+mj-lt"/>
              <a:buAutoNum type="arabicPeriod"/>
            </a:pPr>
            <a:r>
              <a:rPr lang="en-US" dirty="0"/>
              <a:t>In the </a:t>
            </a:r>
            <a:r>
              <a:rPr lang="en-US" b="1" dirty="0"/>
              <a:t>Owner</a:t>
            </a:r>
            <a:r>
              <a:rPr lang="en-US" dirty="0"/>
              <a:t> dropdown, pick your personal account or an organization where you have rights.</a:t>
            </a:r>
          </a:p>
          <a:p>
            <a:pPr marL="228600" indent="-228600">
              <a:buFont typeface="+mj-lt"/>
              <a:buAutoNum type="arabicPeriod"/>
            </a:pPr>
            <a:r>
              <a:rPr lang="en-US" dirty="0"/>
              <a:t>Give it a clear, concise </a:t>
            </a:r>
            <a:r>
              <a:rPr lang="en-US" b="1" dirty="0"/>
              <a:t>Name</a:t>
            </a:r>
            <a:r>
              <a:rPr lang="en-US" dirty="0"/>
              <a:t> (and an optional </a:t>
            </a:r>
            <a:r>
              <a:rPr lang="en-US" b="1" dirty="0"/>
              <a:t>Description</a:t>
            </a:r>
            <a:r>
              <a:rPr lang="en-US" dirty="0"/>
              <a:t> so others know what it’s for).</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01012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marL="228600" indent="-228600">
              <a:buFont typeface="+mj-lt"/>
              <a:buAutoNum type="arabicPeriod" startAt="4"/>
            </a:pPr>
            <a:r>
              <a:rPr lang="en-US" dirty="0"/>
              <a:t>Choose </a:t>
            </a:r>
            <a:r>
              <a:rPr lang="en-US" b="1" dirty="0"/>
              <a:t>Public</a:t>
            </a:r>
            <a:r>
              <a:rPr lang="en-US" dirty="0"/>
              <a:t> if you want anyone to see it, or </a:t>
            </a:r>
            <a:r>
              <a:rPr lang="en-US" b="1" dirty="0"/>
              <a:t>Private</a:t>
            </a:r>
            <a:r>
              <a:rPr lang="en-US" dirty="0"/>
              <a:t> to restrict access to just you and invited collaborators.</a:t>
            </a:r>
          </a:p>
          <a:p>
            <a:pPr marL="228600" indent="-228600">
              <a:buFont typeface="+mj-lt"/>
              <a:buAutoNum type="arabicPeriod" startAt="4"/>
            </a:pPr>
            <a:r>
              <a:rPr lang="en-US" dirty="0"/>
              <a:t>Click </a:t>
            </a:r>
            <a:r>
              <a:rPr lang="en-US" b="1" dirty="0"/>
              <a:t>Create repository</a:t>
            </a:r>
            <a:r>
              <a:rPr lang="en-US" dirty="0"/>
              <a:t>—and just like that, your new repo is ready.</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602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spcBef>
                <a:spcPts val="2400"/>
              </a:spcBef>
              <a:spcAft>
                <a:spcPts val="900"/>
              </a:spcAft>
            </a:pPr>
            <a:r>
              <a:rPr lang="en-US" dirty="0"/>
              <a:t>Now that your repo exists, let’s add content:</a:t>
            </a:r>
          </a:p>
          <a:p>
            <a:pPr algn="l">
              <a:spcBef>
                <a:spcPts val="2400"/>
              </a:spcBef>
              <a:spcAft>
                <a:spcPts val="900"/>
              </a:spcAft>
            </a:pPr>
            <a:endParaRPr lang="en-US" dirty="0"/>
          </a:p>
          <a:p>
            <a:pPr algn="l">
              <a:spcBef>
                <a:spcPts val="2400"/>
              </a:spcBef>
              <a:spcAft>
                <a:spcPts val="900"/>
              </a:spcAft>
            </a:pPr>
            <a:r>
              <a:rPr lang="en-US" dirty="0"/>
              <a:t>Before we begin, make sure you have </a:t>
            </a:r>
            <a:r>
              <a:rPr lang="en-US" b="1" dirty="0"/>
              <a:t>Write</a:t>
            </a:r>
            <a:r>
              <a:rPr lang="en-US" dirty="0"/>
              <a:t> access to the repository where you want to add a file. Without the right permissions, you won’t see the ‘Add file’ options.</a:t>
            </a:r>
            <a:endParaRPr lang="en-US" b="0" i="0" dirty="0">
              <a:solidFill>
                <a:srgbClr val="161616"/>
              </a:solidFill>
              <a:effectLst/>
              <a:latin typeface="Segoe UI" panose="020B0502040204020203" pitchFamily="34" charset="0"/>
            </a:endParaRPr>
          </a:p>
          <a:p>
            <a:pPr algn="l">
              <a:spcBef>
                <a:spcPts val="2400"/>
              </a:spcBef>
              <a:spcAft>
                <a:spcPts val="900"/>
              </a:spcAft>
            </a:pPr>
            <a:endParaRPr lang="en-US" b="0" i="0" dirty="0">
              <a:solidFill>
                <a:srgbClr val="161616"/>
              </a:solidFill>
              <a:effectLst/>
              <a:latin typeface="Segoe UI" panose="020B0502040204020203" pitchFamily="34" charset="0"/>
            </a:endParaRPr>
          </a:p>
          <a:p>
            <a:pPr marL="228600" indent="-228600" algn="l">
              <a:buFont typeface="+mj-lt"/>
              <a:buAutoNum type="arabicPeriod"/>
            </a:pPr>
            <a:r>
              <a:rPr lang="en-US" b="0" i="0" dirty="0">
                <a:solidFill>
                  <a:srgbClr val="161616"/>
                </a:solidFill>
                <a:effectLst/>
                <a:highlight>
                  <a:srgbClr val="FFFFFF"/>
                </a:highlight>
                <a:latin typeface="Segoe UI" panose="020B0502040204020203" pitchFamily="34" charset="0"/>
              </a:rPr>
              <a:t>On </a:t>
            </a:r>
            <a:r>
              <a:rPr lang="en-US" b="0" i="0" dirty="0" err="1">
                <a:solidFill>
                  <a:srgbClr val="161616"/>
                </a:solidFill>
                <a:effectLst/>
                <a:highlight>
                  <a:srgbClr val="FFFFFF"/>
                </a:highlight>
                <a:latin typeface="Segoe UI" panose="020B0502040204020203" pitchFamily="34" charset="0"/>
              </a:rPr>
              <a:t>GitHub.com</a:t>
            </a:r>
            <a:r>
              <a:rPr lang="en-US" b="0" i="0" dirty="0">
                <a:solidFill>
                  <a:srgbClr val="161616"/>
                </a:solidFill>
                <a:effectLst/>
                <a:highlight>
                  <a:srgbClr val="FFFFFF"/>
                </a:highlight>
                <a:latin typeface="Segoe UI" panose="020B0502040204020203" pitchFamily="34" charset="0"/>
              </a:rPr>
              <a:t>, navigate to the main page of the repository.</a:t>
            </a:r>
          </a:p>
          <a:p>
            <a:pPr marL="228600" indent="-228600" algn="l">
              <a:buFont typeface="+mj-lt"/>
              <a:buAutoNum type="arabicPeriod"/>
            </a:pPr>
            <a:r>
              <a:rPr lang="en-US" b="0" i="0" dirty="0">
                <a:solidFill>
                  <a:srgbClr val="161616"/>
                </a:solidFill>
                <a:effectLst/>
                <a:highlight>
                  <a:srgbClr val="FFFFFF"/>
                </a:highlight>
                <a:latin typeface="Segoe UI" panose="020B0502040204020203" pitchFamily="34" charset="0"/>
              </a:rPr>
              <a:t>In your repository, browse to the folder where you want to create a file by selecting the </a:t>
            </a:r>
            <a:r>
              <a:rPr lang="en-US" b="1" i="0" dirty="0">
                <a:solidFill>
                  <a:srgbClr val="161616"/>
                </a:solidFill>
                <a:effectLst/>
                <a:highlight>
                  <a:srgbClr val="FFFFFF"/>
                </a:highlight>
                <a:latin typeface="Segoe UI" panose="020B0502040204020203" pitchFamily="34" charset="0"/>
              </a:rPr>
              <a:t>creating a new file</a:t>
            </a:r>
            <a:r>
              <a:rPr lang="en-US" b="0" i="0" dirty="0">
                <a:solidFill>
                  <a:srgbClr val="161616"/>
                </a:solidFill>
                <a:effectLst/>
                <a:highlight>
                  <a:srgbClr val="FFFFFF"/>
                </a:highlight>
                <a:latin typeface="Segoe UI" panose="020B0502040204020203" pitchFamily="34" charset="0"/>
              </a:rPr>
              <a:t> link or </a:t>
            </a:r>
            <a:r>
              <a:rPr lang="en-US" b="1" i="0" dirty="0">
                <a:solidFill>
                  <a:srgbClr val="161616"/>
                </a:solidFill>
                <a:effectLst/>
                <a:highlight>
                  <a:srgbClr val="FFFFFF"/>
                </a:highlight>
                <a:latin typeface="Segoe UI" panose="020B0502040204020203" pitchFamily="34" charset="0"/>
              </a:rPr>
              <a:t>uploading an existing file</a:t>
            </a:r>
            <a:r>
              <a:rPr lang="en-US" b="0" i="0" dirty="0">
                <a:solidFill>
                  <a:srgbClr val="161616"/>
                </a:solidFill>
                <a:effectLst/>
                <a:highlight>
                  <a:srgbClr val="FFFFFF"/>
                </a:highlight>
                <a:latin typeface="Segoe UI" panose="020B0502040204020203" pitchFamily="34" charset="0"/>
              </a:rPr>
              <a:t>.</a:t>
            </a:r>
          </a:p>
          <a:p>
            <a:pPr marL="228600" indent="-228600" algn="l">
              <a:buFont typeface="+mj-lt"/>
              <a:buAutoNum type="arabicPeriod"/>
            </a:pPr>
            <a:r>
              <a:rPr lang="en-US" b="0" i="0" dirty="0">
                <a:solidFill>
                  <a:srgbClr val="161616"/>
                </a:solidFill>
                <a:effectLst/>
                <a:highlight>
                  <a:srgbClr val="FFFFFF"/>
                </a:highlight>
                <a:latin typeface="Segoe UI" panose="020B0502040204020203" pitchFamily="34" charset="0"/>
              </a:rPr>
              <a:t>Once added, above the list of files select the </a:t>
            </a:r>
            <a:r>
              <a:rPr lang="en-US" b="1" i="0" dirty="0">
                <a:solidFill>
                  <a:srgbClr val="161616"/>
                </a:solidFill>
                <a:effectLst/>
                <a:highlight>
                  <a:srgbClr val="FFFFFF"/>
                </a:highlight>
                <a:latin typeface="Segoe UI" panose="020B0502040204020203" pitchFamily="34" charset="0"/>
              </a:rPr>
              <a:t>Add file </a:t>
            </a:r>
            <a:r>
              <a:rPr lang="iu-Cans-CA" b="1" i="0" dirty="0">
                <a:solidFill>
                  <a:srgbClr val="161616"/>
                </a:solidFill>
                <a:effectLst/>
                <a:highlight>
                  <a:srgbClr val="FFFFFF"/>
                </a:highlight>
                <a:latin typeface="Segoe UI" panose="020B0502040204020203" pitchFamily="34" charset="0"/>
              </a:rPr>
              <a:t>ᐁ</a:t>
            </a:r>
            <a:r>
              <a:rPr lang="iu-Cans-CA" b="0" i="0" dirty="0">
                <a:solidFill>
                  <a:srgbClr val="161616"/>
                </a:solidFill>
                <a:effectLst/>
                <a:highlight>
                  <a:srgbClr val="FFFFFF"/>
                </a:highlight>
                <a:latin typeface="Segoe UI" panose="020B0502040204020203" pitchFamily="34" charset="0"/>
              </a:rPr>
              <a:t> </a:t>
            </a:r>
            <a:r>
              <a:rPr lang="en-US" b="0" i="0" dirty="0">
                <a:solidFill>
                  <a:srgbClr val="161616"/>
                </a:solidFill>
                <a:effectLst/>
                <a:highlight>
                  <a:srgbClr val="FFFFFF"/>
                </a:highlight>
                <a:latin typeface="Segoe UI" panose="020B0502040204020203" pitchFamily="34" charset="0"/>
              </a:rPr>
              <a:t>drop-down menu. Then select </a:t>
            </a:r>
            <a:r>
              <a:rPr lang="en-US" b="1" i="0" dirty="0">
                <a:solidFill>
                  <a:srgbClr val="161616"/>
                </a:solidFill>
                <a:effectLst/>
                <a:highlight>
                  <a:srgbClr val="FFFFFF"/>
                </a:highlight>
                <a:latin typeface="Segoe UI" panose="020B0502040204020203" pitchFamily="34" charset="0"/>
              </a:rPr>
              <a:t>Create new file</a:t>
            </a:r>
            <a:r>
              <a:rPr lang="en-US" b="0" i="0" dirty="0">
                <a:solidFill>
                  <a:srgbClr val="161616"/>
                </a:solidFill>
                <a:effectLst/>
                <a:highlight>
                  <a:srgbClr val="FFFFFF"/>
                </a:highlight>
                <a:latin typeface="Segoe UI" panose="020B0502040204020203" pitchFamily="34" charset="0"/>
              </a:rPr>
              <a:t>.</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5357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marL="228600" indent="-228600" algn="l">
              <a:buFont typeface="+mj-lt"/>
              <a:buAutoNum type="arabicPeriod" startAt="4"/>
            </a:pPr>
            <a:r>
              <a:rPr lang="en-US" b="0" i="0" dirty="0">
                <a:solidFill>
                  <a:srgbClr val="161616"/>
                </a:solidFill>
                <a:effectLst/>
                <a:highlight>
                  <a:srgbClr val="FFFFFF"/>
                </a:highlight>
                <a:latin typeface="Segoe UI" panose="020B0502040204020203" pitchFamily="34" charset="0"/>
              </a:rPr>
              <a:t>In the file name field, type the name and extension for the file. To create subdirectories, type the </a:t>
            </a:r>
            <a:r>
              <a:rPr lang="en-US" b="1" i="0" dirty="0">
                <a:solidFill>
                  <a:srgbClr val="161616"/>
                </a:solidFill>
                <a:effectLst/>
                <a:highlight>
                  <a:srgbClr val="FFFFFF"/>
                </a:highlight>
                <a:latin typeface="Segoe UI" panose="020B0502040204020203" pitchFamily="34" charset="0"/>
              </a:rPr>
              <a:t>/</a:t>
            </a:r>
            <a:r>
              <a:rPr lang="en-US" b="0" i="0" dirty="0">
                <a:solidFill>
                  <a:srgbClr val="161616"/>
                </a:solidFill>
                <a:effectLst/>
                <a:highlight>
                  <a:srgbClr val="FFFFFF"/>
                </a:highlight>
                <a:latin typeface="Segoe UI" panose="020B0502040204020203" pitchFamily="34" charset="0"/>
              </a:rPr>
              <a:t> directory separator.</a:t>
            </a:r>
          </a:p>
          <a:p>
            <a:pPr marL="228600" indent="-228600" algn="l">
              <a:buFont typeface="+mj-lt"/>
              <a:buAutoNum type="arabicPeriod" startAt="4"/>
            </a:pPr>
            <a:r>
              <a:rPr lang="en-US" b="0" i="0" dirty="0">
                <a:solidFill>
                  <a:srgbClr val="161616"/>
                </a:solidFill>
                <a:effectLst/>
                <a:highlight>
                  <a:srgbClr val="FFFFFF"/>
                </a:highlight>
                <a:latin typeface="Segoe UI" panose="020B0502040204020203" pitchFamily="34" charset="0"/>
              </a:rPr>
              <a:t>In the file contents text box, type </a:t>
            </a:r>
            <a:r>
              <a:rPr lang="en-US" b="1" i="0" dirty="0">
                <a:solidFill>
                  <a:srgbClr val="161616"/>
                </a:solidFill>
                <a:effectLst/>
                <a:highlight>
                  <a:srgbClr val="FFFFFF"/>
                </a:highlight>
                <a:latin typeface="Segoe UI" panose="020B0502040204020203" pitchFamily="34" charset="0"/>
              </a:rPr>
              <a:t>content</a:t>
            </a:r>
            <a:r>
              <a:rPr lang="en-US" b="0" i="0" dirty="0">
                <a:solidFill>
                  <a:srgbClr val="161616"/>
                </a:solidFill>
                <a:effectLst/>
                <a:highlight>
                  <a:srgbClr val="FFFFFF"/>
                </a:highlight>
                <a:latin typeface="Segoe UI" panose="020B0502040204020203" pitchFamily="34" charset="0"/>
              </a:rPr>
              <a:t> for the file.</a:t>
            </a:r>
          </a:p>
          <a:p>
            <a:pPr marL="228600" indent="-228600" algn="l">
              <a:buFont typeface="+mj-lt"/>
              <a:buAutoNum type="arabicPeriod" startAt="4"/>
            </a:pPr>
            <a:r>
              <a:rPr lang="en-US" b="0" i="0" dirty="0">
                <a:solidFill>
                  <a:srgbClr val="161616"/>
                </a:solidFill>
                <a:effectLst/>
                <a:highlight>
                  <a:srgbClr val="FFFFFF"/>
                </a:highlight>
                <a:latin typeface="Segoe UI" panose="020B0502040204020203" pitchFamily="34" charset="0"/>
              </a:rPr>
              <a:t>To review the new content, above the file contents, select </a:t>
            </a:r>
            <a:r>
              <a:rPr lang="en-US" b="1" i="0" dirty="0">
                <a:solidFill>
                  <a:srgbClr val="161616"/>
                </a:solidFill>
                <a:effectLst/>
                <a:highlight>
                  <a:srgbClr val="FFFFFF"/>
                </a:highlight>
                <a:latin typeface="Segoe UI" panose="020B0502040204020203" pitchFamily="34" charset="0"/>
              </a:rPr>
              <a:t>Preview</a:t>
            </a:r>
            <a:r>
              <a:rPr lang="en-US" b="0" i="0" dirty="0">
                <a:solidFill>
                  <a:srgbClr val="161616"/>
                </a:solidFill>
                <a:effectLst/>
                <a:highlight>
                  <a:srgbClr val="FFFFFF"/>
                </a:highlight>
                <a:latin typeface="Segoe UI" panose="020B0502040204020203" pitchFamily="34" charset="0"/>
              </a:rPr>
              <a:t>.</a:t>
            </a:r>
          </a:p>
          <a:p>
            <a:pPr marL="228600" indent="-228600" algn="l">
              <a:buFont typeface="+mj-lt"/>
              <a:buAutoNum type="arabicPeriod" startAt="4"/>
            </a:pPr>
            <a:r>
              <a:rPr lang="en-US" b="0" i="0" dirty="0">
                <a:solidFill>
                  <a:srgbClr val="161616"/>
                </a:solidFill>
                <a:effectLst/>
                <a:highlight>
                  <a:srgbClr val="FFFFFF"/>
                </a:highlight>
                <a:latin typeface="Segoe UI" panose="020B0502040204020203" pitchFamily="34" charset="0"/>
              </a:rPr>
              <a:t>Select </a:t>
            </a:r>
            <a:r>
              <a:rPr lang="en-US" b="1" i="0" dirty="0">
                <a:solidFill>
                  <a:srgbClr val="161616"/>
                </a:solidFill>
                <a:effectLst/>
                <a:highlight>
                  <a:srgbClr val="FFFFFF"/>
                </a:highlight>
                <a:latin typeface="Segoe UI" panose="020B0502040204020203" pitchFamily="34" charset="0"/>
              </a:rPr>
              <a:t>Commit changes</a:t>
            </a:r>
            <a:r>
              <a:rPr lang="en-US" b="0" i="0" dirty="0">
                <a:solidFill>
                  <a:srgbClr val="161616"/>
                </a:solidFill>
                <a:effectLst/>
                <a:highlight>
                  <a:srgbClr val="FFFFFF"/>
                </a:highlight>
                <a:latin typeface="Segoe UI" panose="020B0502040204020203" pitchFamily="34" charset="0"/>
              </a:rPr>
              <a:t>.</a:t>
            </a:r>
          </a:p>
          <a:p>
            <a:pPr marL="228600" indent="-228600" algn="l">
              <a:buFont typeface="+mj-lt"/>
              <a:buAutoNum type="arabicPeriod" startAt="4"/>
            </a:pPr>
            <a:r>
              <a:rPr lang="en-US" b="0" i="0" dirty="0">
                <a:solidFill>
                  <a:srgbClr val="161616"/>
                </a:solidFill>
                <a:effectLst/>
                <a:highlight>
                  <a:srgbClr val="FFFFFF"/>
                </a:highlight>
                <a:latin typeface="Segoe UI" panose="020B0502040204020203" pitchFamily="34" charset="0"/>
              </a:rPr>
              <a:t>In the </a:t>
            </a:r>
            <a:r>
              <a:rPr lang="en-US" b="1" i="0" dirty="0">
                <a:solidFill>
                  <a:srgbClr val="161616"/>
                </a:solidFill>
                <a:effectLst/>
                <a:highlight>
                  <a:srgbClr val="FFFFFF"/>
                </a:highlight>
                <a:latin typeface="Segoe UI" panose="020B0502040204020203" pitchFamily="34" charset="0"/>
              </a:rPr>
              <a:t>Commit message</a:t>
            </a:r>
            <a:r>
              <a:rPr lang="en-US" b="0" i="0" dirty="0">
                <a:solidFill>
                  <a:srgbClr val="161616"/>
                </a:solidFill>
                <a:effectLst/>
                <a:highlight>
                  <a:srgbClr val="FFFFFF"/>
                </a:highlight>
                <a:latin typeface="Segoe UI" panose="020B0502040204020203" pitchFamily="34" charset="0"/>
              </a:rPr>
              <a:t> field, type a short and meaningful commit message that describes the change you made to the file. You can attribute the commit to more than one author in the commit message.</a:t>
            </a:r>
          </a:p>
          <a:p>
            <a:br>
              <a:rPr lang="en-US" dirty="0"/>
            </a:b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08400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marL="228600" indent="-228600" algn="l">
              <a:buFont typeface="+mj-lt"/>
              <a:buAutoNum type="arabicPeriod" startAt="9"/>
            </a:pPr>
            <a:r>
              <a:rPr lang="en-US" b="0" i="0" dirty="0">
                <a:solidFill>
                  <a:srgbClr val="161616"/>
                </a:solidFill>
                <a:effectLst/>
                <a:highlight>
                  <a:srgbClr val="FFFFFF"/>
                </a:highlight>
                <a:latin typeface="Segoe UI" panose="020B0502040204020203" pitchFamily="34" charset="0"/>
              </a:rPr>
              <a:t>If you have more than one email address associated with your account on </a:t>
            </a:r>
            <a:r>
              <a:rPr lang="en-US" b="0" i="0" dirty="0" err="1">
                <a:solidFill>
                  <a:srgbClr val="161616"/>
                </a:solidFill>
                <a:effectLst/>
                <a:highlight>
                  <a:srgbClr val="FFFFFF"/>
                </a:highlight>
                <a:latin typeface="Segoe UI" panose="020B0502040204020203" pitchFamily="34" charset="0"/>
              </a:rPr>
              <a:t>GitHub.com</a:t>
            </a:r>
            <a:r>
              <a:rPr lang="en-US" b="0" i="0" dirty="0">
                <a:solidFill>
                  <a:srgbClr val="161616"/>
                </a:solidFill>
                <a:effectLst/>
                <a:highlight>
                  <a:srgbClr val="FFFFFF"/>
                </a:highlight>
                <a:latin typeface="Segoe UI" panose="020B0502040204020203" pitchFamily="34" charset="0"/>
              </a:rPr>
              <a:t>, select the email address drop-down menu. Then select the email address to use as the Git author email address. Only verified email addresses appear in this drop-down menu. If you enabled email address privacy, then </a:t>
            </a:r>
            <a:r>
              <a:rPr lang="en-US" b="0" i="1" dirty="0">
                <a:solidFill>
                  <a:srgbClr val="161616"/>
                </a:solidFill>
                <a:effectLst/>
                <a:highlight>
                  <a:srgbClr val="FFFFFF"/>
                </a:highlight>
                <a:latin typeface="Segoe UI" panose="020B0502040204020203" pitchFamily="34" charset="0"/>
              </a:rPr>
              <a:t>[username]@</a:t>
            </a:r>
            <a:r>
              <a:rPr lang="en-US" b="0" i="1" dirty="0" err="1">
                <a:solidFill>
                  <a:srgbClr val="161616"/>
                </a:solidFill>
                <a:effectLst/>
                <a:highlight>
                  <a:srgbClr val="FFFFFF"/>
                </a:highlight>
                <a:latin typeface="Segoe UI" panose="020B0502040204020203" pitchFamily="34" charset="0"/>
              </a:rPr>
              <a:t>users.noreply.github.com</a:t>
            </a:r>
            <a:r>
              <a:rPr lang="en-US" b="0" i="0" dirty="0">
                <a:solidFill>
                  <a:srgbClr val="161616"/>
                </a:solidFill>
                <a:effectLst/>
                <a:highlight>
                  <a:srgbClr val="FFFFFF"/>
                </a:highlight>
                <a:latin typeface="Segoe UI" panose="020B0502040204020203" pitchFamily="34" charset="0"/>
              </a:rPr>
              <a:t> is the default commit author email address.</a:t>
            </a:r>
          </a:p>
          <a:p>
            <a:pPr marL="228600" indent="-228600" algn="l">
              <a:buFont typeface="+mj-lt"/>
              <a:buAutoNum type="arabicPeriod" startAt="9"/>
            </a:pPr>
            <a:r>
              <a:rPr lang="en-US" b="0" i="0" dirty="0">
                <a:solidFill>
                  <a:srgbClr val="161616"/>
                </a:solidFill>
                <a:effectLst/>
                <a:highlight>
                  <a:srgbClr val="FFFFFF"/>
                </a:highlight>
                <a:latin typeface="Segoe UI" panose="020B0502040204020203" pitchFamily="34" charset="0"/>
              </a:rPr>
              <a:t>Below the </a:t>
            </a:r>
            <a:r>
              <a:rPr lang="en-US" b="1" i="0" dirty="0">
                <a:solidFill>
                  <a:srgbClr val="161616"/>
                </a:solidFill>
                <a:effectLst/>
                <a:highlight>
                  <a:srgbClr val="FFFFFF"/>
                </a:highlight>
                <a:latin typeface="Segoe UI" panose="020B0502040204020203" pitchFamily="34" charset="0"/>
              </a:rPr>
              <a:t>Commit message</a:t>
            </a:r>
            <a:r>
              <a:rPr lang="en-US" b="0" i="0" dirty="0">
                <a:solidFill>
                  <a:srgbClr val="161616"/>
                </a:solidFill>
                <a:effectLst/>
                <a:highlight>
                  <a:srgbClr val="FFFFFF"/>
                </a:highlight>
                <a:latin typeface="Segoe UI" panose="020B0502040204020203" pitchFamily="34" charset="0"/>
              </a:rPr>
              <a:t> fields, decide whether to add your commit to the current branch or to a new branch. If your current branch is the default branch, you should choose to create a new branch for your commit, and then create a pull request.</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24578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2400"/>
              </a:spcBef>
              <a:spcAft>
                <a:spcPts val="900"/>
              </a:spcAft>
              <a:buClrTx/>
              <a:buSzTx/>
              <a:buFontTx/>
              <a:buNone/>
              <a:tabLst/>
              <a:defRPr/>
            </a:pPr>
            <a:r>
              <a:rPr lang="en-US" b="0" i="0" dirty="0">
                <a:solidFill>
                  <a:srgbClr val="161616"/>
                </a:solidFill>
                <a:effectLst/>
                <a:highlight>
                  <a:srgbClr val="FFFFFF"/>
                </a:highlight>
                <a:latin typeface="Segoe UI" panose="020B0502040204020203" pitchFamily="34" charset="0"/>
              </a:rPr>
              <a:t>11. Select </a:t>
            </a:r>
            <a:r>
              <a:rPr lang="en-US" b="1" i="0" dirty="0">
                <a:solidFill>
                  <a:srgbClr val="161616"/>
                </a:solidFill>
                <a:effectLst/>
                <a:highlight>
                  <a:srgbClr val="FFFFFF"/>
                </a:highlight>
                <a:latin typeface="Segoe UI" panose="020B0502040204020203" pitchFamily="34" charset="0"/>
              </a:rPr>
              <a:t>Commit changes</a:t>
            </a:r>
            <a:r>
              <a:rPr lang="en-US" b="0" i="0" dirty="0">
                <a:solidFill>
                  <a:srgbClr val="161616"/>
                </a:solidFill>
                <a:effectLst/>
                <a:highlight>
                  <a:srgbClr val="FFFFFF"/>
                </a:highlight>
                <a:latin typeface="Segoe UI" panose="020B0502040204020203" pitchFamily="34" charset="0"/>
              </a:rPr>
              <a:t> or </a:t>
            </a:r>
            <a:r>
              <a:rPr lang="en-US" b="1" i="0" dirty="0">
                <a:solidFill>
                  <a:srgbClr val="161616"/>
                </a:solidFill>
                <a:effectLst/>
                <a:highlight>
                  <a:srgbClr val="FFFFFF"/>
                </a:highlight>
                <a:latin typeface="Segoe UI" panose="020B0502040204020203" pitchFamily="34" charset="0"/>
              </a:rPr>
              <a:t>Propose changes</a:t>
            </a:r>
            <a:r>
              <a:rPr lang="en-US" b="0" i="0" dirty="0">
                <a:solidFill>
                  <a:srgbClr val="161616"/>
                </a:solidFill>
                <a:effectLst/>
                <a:highlight>
                  <a:srgbClr val="FFFFFF"/>
                </a:highlight>
                <a:latin typeface="Segoe UI" panose="020B0502040204020203" pitchFamily="34" charset="0"/>
              </a:rPr>
              <a:t>.</a:t>
            </a:r>
          </a:p>
          <a:p>
            <a:pPr algn="l">
              <a:spcBef>
                <a:spcPts val="2400"/>
              </a:spcBef>
              <a:spcAft>
                <a:spcPts val="900"/>
              </a:spcAft>
            </a:pPr>
            <a:endParaRPr lang="en-US" b="0" i="0" dirty="0">
              <a:solidFill>
                <a:srgbClr val="161616"/>
              </a:solidFill>
              <a:effectLst/>
              <a:latin typeface="Segoe UI" panose="020B0502040204020203" pitchFamily="34" charset="0"/>
            </a:endParaRPr>
          </a:p>
          <a:p>
            <a:pPr algn="l">
              <a:spcBef>
                <a:spcPts val="2400"/>
              </a:spcBef>
              <a:spcAft>
                <a:spcPts val="900"/>
              </a:spcAft>
            </a:pPr>
            <a:r>
              <a:rPr lang="en-US" dirty="0"/>
              <a:t>And that’s it—you’ve just added a brand-new file to your repository, complete with history and (if you chose) a pull request for collaboration. Great work! </a:t>
            </a:r>
          </a:p>
          <a:p>
            <a:pPr algn="l">
              <a:spcBef>
                <a:spcPts val="2400"/>
              </a:spcBef>
              <a:spcAft>
                <a:spcPts val="900"/>
              </a:spcAft>
            </a:pPr>
            <a:endParaRPr lang="en-US" b="0" i="0" dirty="0">
              <a:solidFill>
                <a:srgbClr val="161616"/>
              </a:solidFill>
              <a:effectLst/>
              <a:latin typeface="Segoe UI" panose="020B0502040204020203" pitchFamily="34" charset="0"/>
            </a:endParaRPr>
          </a:p>
          <a:p>
            <a:pPr algn="l">
              <a:spcBef>
                <a:spcPts val="2400"/>
              </a:spcBef>
              <a:spcAft>
                <a:spcPts val="900"/>
              </a:spcAft>
            </a:pPr>
            <a:r>
              <a:rPr lang="en-US" b="0" i="0" dirty="0">
                <a:solidFill>
                  <a:srgbClr val="161616"/>
                </a:solidFill>
                <a:effectLst/>
                <a:latin typeface="Segoe UI" panose="020B0502040204020203" pitchFamily="34" charset="0"/>
              </a:rPr>
              <a:t>Next, </a:t>
            </a:r>
            <a:r>
              <a:rPr lang="en-US" sz="1200" dirty="0">
                <a:latin typeface="Quattrocento Sans" panose="020B0502050000020003" pitchFamily="34" charset="0"/>
              </a:rPr>
              <a:t>let’s quickly review </a:t>
            </a:r>
            <a:r>
              <a:rPr lang="en-US" sz="1200" dirty="0" err="1">
                <a:latin typeface="Quattrocento Sans" panose="020B0502050000020003" pitchFamily="34" charset="0"/>
              </a:rPr>
              <a:t>gists</a:t>
            </a:r>
            <a:r>
              <a:rPr lang="en-US" sz="1200" dirty="0">
                <a:latin typeface="Quattrocento Sans" panose="020B0502050000020003" pitchFamily="34" charset="0"/>
              </a:rPr>
              <a:t>, wikis, and GitHub pages because they're similar to repositories.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33022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Next up are </a:t>
            </a:r>
            <a:r>
              <a:rPr lang="en-US" b="1" dirty="0" err="1"/>
              <a:t>Gists</a:t>
            </a:r>
            <a:r>
              <a:rPr lang="en-US" dirty="0"/>
              <a:t>—think of them as mini-repositories for sharing bite-sized pieces of code or text. Each gist behaves just like a full Git repo: you can fork it, clone it locally, and track revisions.</a:t>
            </a:r>
          </a:p>
          <a:p>
            <a:endParaRPr lang="en-US" dirty="0"/>
          </a:p>
          <a:p>
            <a:r>
              <a:rPr lang="en-US" dirty="0"/>
              <a:t>You can make your gist </a:t>
            </a:r>
            <a:r>
              <a:rPr lang="en-US" b="1" dirty="0"/>
              <a:t>public</a:t>
            </a:r>
            <a:r>
              <a:rPr lang="en-US" dirty="0"/>
              <a:t>, which means it shows up in the global gist directory and is searchable by anyone. Or choose </a:t>
            </a:r>
            <a:r>
              <a:rPr lang="en-US" b="1" dirty="0"/>
              <a:t>secret</a:t>
            </a:r>
            <a:r>
              <a:rPr lang="en-US" dirty="0"/>
              <a:t> if you’d rather keep it out of public search—just remember that anyone with the URL can still view it.</a:t>
            </a:r>
          </a:p>
          <a:p>
            <a:endParaRPr lang="en-US" dirty="0"/>
          </a:p>
          <a:p>
            <a:r>
              <a:rPr lang="en-US" dirty="0"/>
              <a:t>Use </a:t>
            </a:r>
            <a:r>
              <a:rPr lang="en-US" dirty="0" err="1"/>
              <a:t>gists</a:t>
            </a:r>
            <a:r>
              <a:rPr lang="en-US" dirty="0"/>
              <a:t> whenever you want to share a snippet—like a utility function, a config example, or a quick note—without spinning up a full repository. They’re perfect for one-off shares and quick collaborations.</a:t>
            </a:r>
          </a:p>
          <a:p>
            <a:endParaRPr lang="en-US" dirty="0"/>
          </a:p>
          <a:p>
            <a:r>
              <a:rPr lang="en-US" dirty="0"/>
              <a:t>Every GitHub repository also includes a </a:t>
            </a:r>
            <a:r>
              <a:rPr lang="en-US" b="1" dirty="0"/>
              <a:t>Wiki</a:t>
            </a:r>
            <a:r>
              <a:rPr lang="en-US" dirty="0"/>
              <a:t>—a dedicated space for more extensive documentation. While your README gives visitors a snapshot of your project, the wiki lets you dive deeper: usage guides, architecture overviews, design decisions, or even team processes.</a:t>
            </a:r>
          </a:p>
          <a:p>
            <a:endParaRPr lang="en-US" dirty="0"/>
          </a:p>
          <a:p>
            <a:r>
              <a:rPr lang="en-US" dirty="0"/>
              <a:t>Wikis use Markdown, so they’re easy to edit in-browser. And like the repo itself, a private repository’s wiki is gated by the same access controls—only those with at least </a:t>
            </a:r>
            <a:r>
              <a:rPr lang="en-US" b="1" dirty="0"/>
              <a:t>Read</a:t>
            </a:r>
            <a:r>
              <a:rPr lang="en-US" dirty="0"/>
              <a:t> permission can view or edit it.</a:t>
            </a:r>
          </a:p>
          <a:p>
            <a:endParaRPr lang="en-US" dirty="0"/>
          </a:p>
          <a:p>
            <a:r>
              <a:rPr lang="en-US" dirty="0"/>
              <a:t>Think of the wiki as your project’s living handbook: update it as your project evolves, and keep your community—or your team—aligned on best practices and key concepts.</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53683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r>
              <a:rPr lang="en-US" dirty="0"/>
              <a:t>Welcome to the heart of collaborative development: the </a:t>
            </a:r>
            <a:r>
              <a:rPr lang="en-US" b="1" dirty="0"/>
              <a:t>GitHub Flow</a:t>
            </a:r>
            <a:r>
              <a:rPr lang="en-US" dirty="0"/>
              <a:t>. </a:t>
            </a:r>
          </a:p>
          <a:p>
            <a:pPr algn="l"/>
            <a:endParaRPr lang="en-US" b="0" i="0" dirty="0">
              <a:solidFill>
                <a:srgbClr val="161616"/>
              </a:solidFill>
              <a:effectLst/>
              <a:latin typeface="Segoe UI" panose="020B0502040204020203" pitchFamily="34" charset="0"/>
            </a:endParaRPr>
          </a:p>
          <a:p>
            <a:pPr algn="l"/>
            <a:r>
              <a:rPr lang="en-US" dirty="0"/>
              <a:t>Let’s start with </a:t>
            </a:r>
            <a:r>
              <a:rPr lang="en-US" b="1" dirty="0"/>
              <a:t>branches</a:t>
            </a:r>
            <a:r>
              <a:rPr lang="en-US" dirty="0"/>
              <a:t>—the cornerstone of parallel work in GitHub.</a:t>
            </a:r>
          </a:p>
          <a:p>
            <a:pPr algn="l"/>
            <a:endParaRPr lang="en-US" b="0" i="0" dirty="0">
              <a:solidFill>
                <a:srgbClr val="161616"/>
              </a:solidFill>
              <a:effectLst/>
              <a:latin typeface="Segoe UI" panose="020B0502040204020203" pitchFamily="34" charset="0"/>
            </a:endParaRPr>
          </a:p>
          <a:p>
            <a:pPr algn="l"/>
            <a:r>
              <a:rPr lang="en-US" dirty="0"/>
              <a:t>A branch in GitHub is a separate line of development that keeps your changes isolated from the default branch, allowing you to experiment safely without affecting the main codebase. </a:t>
            </a:r>
          </a:p>
          <a:p>
            <a:pPr algn="l"/>
            <a:endParaRPr lang="en-US" dirty="0"/>
          </a:p>
          <a:p>
            <a:pPr algn="l"/>
            <a:r>
              <a:rPr lang="en-US" dirty="0"/>
              <a:t>You can create and switch to a new branch with a single command—</a:t>
            </a:r>
            <a:r>
              <a:rPr lang="en-US" b="0" i="0" dirty="0">
                <a:solidFill>
                  <a:srgbClr val="161616"/>
                </a:solidFill>
                <a:effectLst/>
                <a:highlight>
                  <a:srgbClr val="E6E6E6"/>
                </a:highlight>
                <a:latin typeface="Roboto Mono" pitchFamily="49" charset="0"/>
                <a:ea typeface="Roboto Mono" pitchFamily="49" charset="0"/>
              </a:rPr>
              <a:t>git checkout -b </a:t>
            </a:r>
            <a:r>
              <a:rPr lang="en-US" b="0" i="0" dirty="0" err="1">
                <a:solidFill>
                  <a:srgbClr val="161616"/>
                </a:solidFill>
                <a:effectLst/>
                <a:highlight>
                  <a:srgbClr val="E6E6E6"/>
                </a:highlight>
                <a:latin typeface="Roboto Mono" pitchFamily="49" charset="0"/>
                <a:ea typeface="Roboto Mono" pitchFamily="49" charset="0"/>
              </a:rPr>
              <a:t>newBranchName</a:t>
            </a:r>
            <a:r>
              <a:rPr lang="en-US" b="0" i="0" dirty="0">
                <a:solidFill>
                  <a:srgbClr val="161616"/>
                </a:solidFill>
                <a:effectLst/>
                <a:highlight>
                  <a:srgbClr val="E6E6E6"/>
                </a:highlight>
                <a:latin typeface="Roboto Mono" pitchFamily="49" charset="0"/>
                <a:ea typeface="Roboto Mono" pitchFamily="49" charset="0"/>
              </a:rPr>
              <a:t> </a:t>
            </a:r>
            <a:r>
              <a:rPr lang="en-US" dirty="0"/>
              <a:t>and every change you make is recorded as a commit on that branch. </a:t>
            </a:r>
          </a:p>
          <a:p>
            <a:pPr algn="l"/>
            <a:endParaRPr lang="en-US" dirty="0"/>
          </a:p>
          <a:p>
            <a:pPr algn="l"/>
            <a:r>
              <a:rPr lang="en-US" dirty="0"/>
              <a:t>Your work remains confined there until you’re ready to merge, giving you the flexibility to revert individual commits or delete the branch entirely if things don’t go as planned, all without disrupting your team’s progress.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57847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r>
              <a:rPr lang="en-US" dirty="0"/>
              <a:t>A commit is essentially a snapshot of changes you’ve made to one or more files on a branch, each tagged with a unique identifier, timestamp, and author information to form a clear audit trail. </a:t>
            </a:r>
          </a:p>
          <a:p>
            <a:pPr algn="l"/>
            <a:endParaRPr lang="en-US" dirty="0"/>
          </a:p>
          <a:p>
            <a:pPr algn="l"/>
            <a:r>
              <a:rPr lang="en-US" dirty="0"/>
              <a:t>When you create a commit—whether by adding a file in the web UI or running git commit locally—you’re moving modified files from the “staged” state into the repository’s history. </a:t>
            </a:r>
          </a:p>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9239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1" dirty="0"/>
              <a:t>Title: </a:t>
            </a:r>
            <a:r>
              <a:rPr lang="en-US" dirty="0">
                <a:latin typeface="Quattrocento Sans" panose="020B0502050000020003" pitchFamily="34" charset="0"/>
              </a:rPr>
              <a:t>Module 1: Introduction to GitHub</a:t>
            </a:r>
          </a:p>
          <a:p>
            <a:pPr marL="0" indent="0" algn="l">
              <a:buFont typeface="+mj-lt"/>
              <a:buNone/>
            </a:pPr>
            <a:r>
              <a:rPr lang="en-US" b="1" dirty="0"/>
              <a:t>Learning Objectives:</a:t>
            </a:r>
          </a:p>
          <a:p>
            <a:pPr marL="0" indent="0" algn="l">
              <a:buFont typeface="+mj-lt"/>
              <a:buNone/>
            </a:pPr>
            <a:r>
              <a:rPr lang="en-US" dirty="0"/>
              <a:t>By the end of this unit, you'll be able to:</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Identify the fundamental features of GitHub.</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Learn about repository management.</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Gain an understanding of the GitHub flow, including branches, commits, and pull requests.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Explore the collaborative features of GitHub by reviewing issues and discussions.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Recognize how to manage your GitHub notifications and subscriptions.</a:t>
            </a:r>
          </a:p>
          <a:p>
            <a:pPr marL="228600" indent="-228600" algn="l">
              <a:buFont typeface="+mj-lt"/>
              <a:buAutoNum type="arabicPeriod"/>
            </a:pPr>
            <a:endParaRPr lang="en-US" dirty="0"/>
          </a:p>
          <a:p>
            <a:pPr marL="0" indent="0" algn="l">
              <a:buFont typeface="+mj-lt"/>
              <a:buNone/>
            </a:pPr>
            <a:r>
              <a:rPr lang="en-US" b="1" dirty="0"/>
              <a:t>Module Units</a:t>
            </a:r>
          </a:p>
          <a:p>
            <a:pPr marL="171450" indent="-171450" algn="l">
              <a:buFont typeface="Arial" panose="020B0604020202020204" pitchFamily="34" charset="0"/>
              <a:buChar char="•"/>
            </a:pPr>
            <a:r>
              <a:rPr lang="en-US" b="0" i="0" u="sng" dirty="0">
                <a:solidFill>
                  <a:srgbClr val="161616"/>
                </a:solidFill>
                <a:effectLst/>
                <a:highlight>
                  <a:srgbClr val="FFFFFF"/>
                </a:highlight>
                <a:latin typeface="Segoe UI" panose="020B0502040204020203" pitchFamily="34" charset="0"/>
                <a:hlinkClick r:id="rId3"/>
              </a:rPr>
              <a:t>Introduction</a:t>
            </a:r>
            <a:r>
              <a:rPr lang="en-US" b="0" i="0" u="sng" dirty="0">
                <a:solidFill>
                  <a:srgbClr val="161616"/>
                </a:solidFill>
                <a:effectLst/>
                <a:highlight>
                  <a:srgbClr val="FFFFFF"/>
                </a:highlight>
                <a:latin typeface="Segoe UI" panose="020B0502040204020203" pitchFamily="34" charset="0"/>
              </a:rPr>
              <a:t> </a:t>
            </a:r>
            <a:r>
              <a:rPr lang="en-US" b="0" i="0" dirty="0">
                <a:solidFill>
                  <a:srgbClr val="161616"/>
                </a:solidFill>
                <a:effectLst/>
                <a:highlight>
                  <a:srgbClr val="FFFFFF"/>
                </a:highlight>
                <a:latin typeface="Segoe UI" panose="020B0502040204020203" pitchFamily="34" charset="0"/>
              </a:rPr>
              <a:t>2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4"/>
              </a:rPr>
              <a:t>What is GitHub?</a:t>
            </a:r>
            <a:r>
              <a:rPr lang="en-US" b="0" i="0" u="none" strike="noStrike" dirty="0">
                <a:solidFill>
                  <a:srgbClr val="161616"/>
                </a:solidFill>
                <a:effectLst/>
                <a:highlight>
                  <a:srgbClr val="FFFFFF"/>
                </a:highlight>
                <a:latin typeface="Segoe UI" panose="020B0502040204020203" pitchFamily="34" charset="0"/>
              </a:rPr>
              <a:t> </a:t>
            </a:r>
            <a:r>
              <a:rPr lang="en-US" b="0" i="0" dirty="0">
                <a:solidFill>
                  <a:srgbClr val="161616"/>
                </a:solidFill>
                <a:effectLst/>
                <a:highlight>
                  <a:srgbClr val="FFFFFF"/>
                </a:highlight>
                <a:latin typeface="Segoe UI" panose="020B0502040204020203" pitchFamily="34" charset="0"/>
              </a:rPr>
              <a:t>8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5"/>
              </a:rPr>
              <a:t>Components of the GitHub flow</a:t>
            </a:r>
            <a:r>
              <a:rPr lang="en-US" b="0" i="0" u="none" strike="noStrike" dirty="0">
                <a:solidFill>
                  <a:srgbClr val="161616"/>
                </a:solidFill>
                <a:effectLst/>
                <a:highlight>
                  <a:srgbClr val="FFFFFF"/>
                </a:highlight>
                <a:latin typeface="Segoe UI" panose="020B0502040204020203" pitchFamily="34" charset="0"/>
              </a:rPr>
              <a:t> </a:t>
            </a:r>
            <a:r>
              <a:rPr lang="en-US" b="0" i="0" dirty="0">
                <a:solidFill>
                  <a:srgbClr val="161616"/>
                </a:solidFill>
                <a:effectLst/>
                <a:highlight>
                  <a:srgbClr val="FFFFFF"/>
                </a:highlight>
                <a:latin typeface="Segoe UI" panose="020B0502040204020203" pitchFamily="34" charset="0"/>
              </a:rPr>
              <a:t>8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6"/>
              </a:rPr>
              <a:t>GitHub is a collaborative platform</a:t>
            </a:r>
            <a:r>
              <a:rPr lang="en-US" b="0" i="0" u="none" strike="noStrike" dirty="0">
                <a:solidFill>
                  <a:srgbClr val="161616"/>
                </a:solidFill>
                <a:effectLst/>
                <a:highlight>
                  <a:srgbClr val="FFFFFF"/>
                </a:highlight>
                <a:latin typeface="Segoe UI" panose="020B0502040204020203" pitchFamily="34" charset="0"/>
              </a:rPr>
              <a:t> </a:t>
            </a:r>
            <a:r>
              <a:rPr lang="en-US" b="0" i="0" dirty="0">
                <a:solidFill>
                  <a:srgbClr val="161616"/>
                </a:solidFill>
                <a:effectLst/>
                <a:highlight>
                  <a:srgbClr val="FFFFFF"/>
                </a:highlight>
                <a:latin typeface="Segoe UI" panose="020B0502040204020203" pitchFamily="34" charset="0"/>
              </a:rPr>
              <a:t>8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7"/>
              </a:rPr>
              <a:t>GitHub platform management</a:t>
            </a:r>
            <a:r>
              <a:rPr lang="en-US" b="0" i="0" u="none" strike="noStrike" dirty="0">
                <a:solidFill>
                  <a:srgbClr val="161616"/>
                </a:solidFill>
                <a:effectLst/>
                <a:highlight>
                  <a:srgbClr val="FFFFFF"/>
                </a:highlight>
                <a:latin typeface="Segoe UI" panose="020B0502040204020203" pitchFamily="34" charset="0"/>
              </a:rPr>
              <a:t> </a:t>
            </a:r>
            <a:r>
              <a:rPr lang="en-US" b="0" i="0" dirty="0">
                <a:solidFill>
                  <a:srgbClr val="161616"/>
                </a:solidFill>
                <a:effectLst/>
                <a:highlight>
                  <a:srgbClr val="FFFFFF"/>
                </a:highlight>
                <a:latin typeface="Segoe UI" panose="020B0502040204020203" pitchFamily="34" charset="0"/>
              </a:rPr>
              <a:t>4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8"/>
              </a:rPr>
              <a:t>Exercise - A guided tour of GitHub</a:t>
            </a:r>
            <a:r>
              <a:rPr lang="en-US" b="0" i="0" u="none" strike="noStrike" dirty="0">
                <a:solidFill>
                  <a:srgbClr val="161616"/>
                </a:solidFill>
                <a:effectLst/>
                <a:highlight>
                  <a:srgbClr val="FFFFFF"/>
                </a:highlight>
                <a:latin typeface="Segoe UI" panose="020B0502040204020203" pitchFamily="34" charset="0"/>
              </a:rPr>
              <a:t> </a:t>
            </a:r>
            <a:r>
              <a:rPr lang="en-US" b="0" i="0" dirty="0">
                <a:solidFill>
                  <a:srgbClr val="161616"/>
                </a:solidFill>
                <a:effectLst/>
                <a:highlight>
                  <a:srgbClr val="FFFFFF"/>
                </a:highlight>
                <a:latin typeface="Segoe UI" panose="020B0502040204020203" pitchFamily="34" charset="0"/>
              </a:rPr>
              <a:t>58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9"/>
              </a:rPr>
              <a:t>Module assessment</a:t>
            </a:r>
            <a:r>
              <a:rPr lang="en-US" b="0" i="0" u="none" strike="noStrike" dirty="0">
                <a:solidFill>
                  <a:srgbClr val="161616"/>
                </a:solidFill>
                <a:effectLst/>
                <a:highlight>
                  <a:srgbClr val="FFFFFF"/>
                </a:highlight>
                <a:latin typeface="Segoe UI" panose="020B0502040204020203" pitchFamily="34" charset="0"/>
              </a:rPr>
              <a:t> </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10"/>
              </a:rPr>
              <a:t>Summary</a:t>
            </a:r>
            <a:r>
              <a:rPr lang="en-US" b="0" i="0" u="none" strike="noStrike" dirty="0">
                <a:solidFill>
                  <a:srgbClr val="161616"/>
                </a:solidFill>
                <a:effectLst/>
                <a:highlight>
                  <a:srgbClr val="FFFFFF"/>
                </a:highlight>
                <a:latin typeface="Segoe UI" panose="020B0502040204020203" pitchFamily="34" charset="0"/>
              </a:rPr>
              <a:t> </a:t>
            </a:r>
            <a:r>
              <a:rPr lang="en-US" b="0" i="0" dirty="0">
                <a:solidFill>
                  <a:srgbClr val="161616"/>
                </a:solidFill>
                <a:effectLst/>
                <a:highlight>
                  <a:srgbClr val="FFFFFF"/>
                </a:highlight>
                <a:latin typeface="Segoe UI" panose="020B0502040204020203" pitchFamily="34" charset="0"/>
              </a:rPr>
              <a:t>1 min</a:t>
            </a:r>
          </a:p>
          <a:p>
            <a:pPr marL="0" indent="0" algn="l">
              <a:buFont typeface="+mj-lt"/>
              <a:buNone/>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Files in Git move through a series of states before and after they become part of a commit. Initially, new files are </a:t>
            </a:r>
            <a:r>
              <a:rPr lang="en-US" b="1" dirty="0"/>
              <a:t>untracked</a:t>
            </a:r>
            <a:r>
              <a:rPr lang="en-US" dirty="0"/>
              <a:t>—Git ignores them until you explicitly stage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you stage a file, it’s in the </a:t>
            </a:r>
            <a:r>
              <a:rPr lang="en-US" b="1" dirty="0"/>
              <a:t>staged</a:t>
            </a:r>
            <a:r>
              <a:rPr lang="en-US" dirty="0"/>
              <a:t> state, awaiting inclusion in your next commit.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committing, the file enters the </a:t>
            </a:r>
            <a:r>
              <a:rPr lang="en-US" b="1" dirty="0"/>
              <a:t>committed</a:t>
            </a:r>
            <a:r>
              <a:rPr lang="en-US" dirty="0"/>
              <a:t> state, meaning its current contents live permanently in the repository’s history.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these, tracked files can be </a:t>
            </a:r>
            <a:r>
              <a:rPr lang="en-US" b="1" dirty="0"/>
              <a:t>unmodified</a:t>
            </a:r>
            <a:r>
              <a:rPr lang="en-US" dirty="0"/>
              <a:t> (no changes since the last commit) or </a:t>
            </a:r>
            <a:r>
              <a:rPr lang="en-US" b="1" dirty="0"/>
              <a:t>modified</a:t>
            </a:r>
            <a:r>
              <a:rPr lang="en-US" dirty="0"/>
              <a:t> (changes made but not yet staged).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understanding these states—untracked → modified → staged → committed—you gain precise control over what goes into each commit, ensuring that your project’s history remains clear, meaningful, and easy to navigate for everyone on your team.</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87880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A pull request (often abbreviated “PR”) is GitHub’s built-in way of proposing, discussing, and ultimately integrating changes from one branch into another—typically from a feature or bug-fix branch into the main (default) branch. </a:t>
            </a:r>
          </a:p>
          <a:p>
            <a:endParaRPr lang="en-US" dirty="0"/>
          </a:p>
          <a:p>
            <a:r>
              <a:rPr lang="en-US" dirty="0"/>
              <a:t>When you open a pull request, you’re essentially saying, “I’ve finished my work on this branch; please review and merge it.” </a:t>
            </a:r>
          </a:p>
          <a:p>
            <a:endParaRPr lang="en-US" dirty="0"/>
          </a:p>
          <a:p>
            <a:r>
              <a:rPr lang="en-US" dirty="0"/>
              <a:t>GitHub then presents a unified view of all the commits you’ve made, highlights the exact lines of code that changed, and tracks the conversation thread around each change. Every pull request is assigned its own URL, can be linked to issues or other PRs, and maintains a clear audit trail of feedback, approvals, and automated checks.</a:t>
            </a:r>
          </a:p>
          <a:p>
            <a:endParaRPr lang="en-US" dirty="0"/>
          </a:p>
          <a:p>
            <a:r>
              <a:rPr lang="en-US" dirty="0"/>
              <a:t>Team members or designated reviewers are notified and can comment on specific lines, suggest additional commits, or even push their own changes directly to your branch (if you’ve granted them permission). </a:t>
            </a:r>
          </a:p>
          <a:p>
            <a:endParaRPr lang="en-US" dirty="0"/>
          </a:p>
          <a:p>
            <a:r>
              <a:rPr lang="en-US" dirty="0"/>
              <a:t>Most organizations configure continuous integration (CI) to automatically run tests, linters, or security scans against each pull request, gating the merge until all checks pass. </a:t>
            </a:r>
          </a:p>
          <a:p>
            <a:endParaRPr lang="en-US" dirty="0"/>
          </a:p>
          <a:p>
            <a:r>
              <a:rPr lang="en-US" dirty="0"/>
              <a:t>Once reviewers sign off—either through explicit approvals or by resolving requested changes—the pull request can be merged, bringing your commits into the base branch. </a:t>
            </a:r>
          </a:p>
          <a:p>
            <a:endParaRPr lang="en-US" dirty="0"/>
          </a:p>
          <a:p>
            <a:r>
              <a:rPr lang="en-US" dirty="0"/>
              <a:t>From there, GitHub updates the main codebase (and often triggers downstream workflows like deployments), closes out the PR, and records the merge event, giving everyone on the team a transparent, traceable record of who changed what, when, and why.</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297436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r>
              <a:rPr lang="en-US" dirty="0"/>
              <a:t>We’ve covered branches, commits, and pull requests—now let’s see how they all come together in the GitHub Flow. At its heart, the GitHub Flow is a lightweight, repeatable process that lets you safely experiment, collaborate, and ship changes without ever destabilizing your main codebase.</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31872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b="1" dirty="0"/>
              <a:t>[Step 1: Create a Branch]</a:t>
            </a:r>
          </a:p>
          <a:p>
            <a:r>
              <a:rPr lang="en-US" dirty="0"/>
              <a:t>Start every new piece of work by creating a branch. This could be a bug fix, a new feature, or even a quick experiment. By keeping your changes on a separate branch, you ensure that the main branch remains deployable at all times. Think of your feature branch as your personal workspace—you can iterate as much as you need without affecting anyone else.</a:t>
            </a:r>
          </a:p>
          <a:p>
            <a:endParaRPr lang="en-US" b="1" dirty="0"/>
          </a:p>
          <a:p>
            <a:r>
              <a:rPr lang="en-US" b="1" dirty="0"/>
              <a:t>[Step 2: Make &amp; Deploy Changes]</a:t>
            </a:r>
            <a:br>
              <a:rPr lang="en-US" dirty="0"/>
            </a:br>
            <a:r>
              <a:rPr lang="en-US" dirty="0"/>
              <a:t>Next, build and test on your branch. We recommend deploying your branch to a staging or preview environment before merging—this way you verify your work in a production-like setting. Seeing your changes live helps catch issues early, and gives you confidence that merging won’t introduce unexpected problems.</a:t>
            </a:r>
          </a:p>
          <a:p>
            <a:endParaRPr lang="en-US" b="1" dirty="0"/>
          </a:p>
          <a:p>
            <a:r>
              <a:rPr lang="en-US" b="1" dirty="0"/>
              <a:t>[Step 3: Open a Pull Request]</a:t>
            </a:r>
            <a:br>
              <a:rPr lang="en-US" dirty="0"/>
            </a:br>
            <a:r>
              <a:rPr lang="en-US" dirty="0"/>
              <a:t>When you’re ready for feedback, open a pull request. This signals to your teammates: ‘Hey, take a look at what I’ve done.’ GitHub will show exactly which lines changed, and you can link the PR to any related issue. Most teams even automate tests and code-quality checks to run against each PR, so you get instant feedback.</a:t>
            </a:r>
          </a:p>
          <a:p>
            <a:endParaRPr lang="en-US" b="1" dirty="0"/>
          </a:p>
          <a:p>
            <a:r>
              <a:rPr lang="en-US" b="1" dirty="0"/>
              <a:t>[Step 4: Review &amp; Iterate]</a:t>
            </a:r>
            <a:br>
              <a:rPr lang="en-US" dirty="0"/>
            </a:br>
            <a:r>
              <a:rPr lang="en-US" dirty="0"/>
              <a:t>Reviewers can now comment on specific lines, request changes, or give a thumbs-up approval. Use this feedback loop to refine your work—push additional commits to the same branch, and GitHub will automatically update the pull request. This collaborative review process helps surface ideas, share knowledge, and maintain code quality.</a:t>
            </a:r>
          </a:p>
          <a:p>
            <a:endParaRPr lang="en-US" b="1" dirty="0"/>
          </a:p>
          <a:p>
            <a:r>
              <a:rPr lang="en-US" b="1" dirty="0"/>
              <a:t>[Step 5: Merge &amp; Delete Branch]</a:t>
            </a:r>
            <a:br>
              <a:rPr lang="en-US" dirty="0"/>
            </a:br>
            <a:r>
              <a:rPr lang="en-US" dirty="0"/>
              <a:t>Once you have the green light—no failed checks, all reviews approved—it’s time to merge. Merging brings your commits into the main branch, triggering any downstream workflows like deployments. After merging, delete your branch. This keeps your repository tidy and prevents confusion over stale branches.</a:t>
            </a:r>
          </a:p>
          <a:p>
            <a:endParaRPr lang="en-US" dirty="0"/>
          </a:p>
          <a:p>
            <a:br>
              <a:rPr lang="en-US" dirty="0"/>
            </a:br>
            <a:r>
              <a:rPr lang="en-US" dirty="0"/>
              <a:t>And that’s a full GitHub Flow cycle! You’ve created a safe sandbox, iterated with confidence, collaborated through pull requests, and shipped your changes—all while keeping main stable. </a:t>
            </a:r>
          </a:p>
          <a:p>
            <a:endParaRPr lang="en-US" dirty="0"/>
          </a:p>
          <a:p>
            <a:r>
              <a:rPr lang="en-US" dirty="0"/>
              <a:t>Next up, we’ll look at how </a:t>
            </a:r>
            <a:r>
              <a:rPr lang="en-US" b="1" dirty="0"/>
              <a:t>issues</a:t>
            </a:r>
            <a:r>
              <a:rPr lang="en-US" dirty="0"/>
              <a:t> and </a:t>
            </a:r>
            <a:r>
              <a:rPr lang="en-US" b="1" dirty="0"/>
              <a:t>discussions</a:t>
            </a:r>
            <a:r>
              <a:rPr lang="en-US" dirty="0"/>
              <a:t> further enhance collaboration by helping you track bugs, plan features, and share ideas.</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13291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spcBef>
                <a:spcPts val="2400"/>
              </a:spcBef>
              <a:spcAft>
                <a:spcPts val="900"/>
              </a:spcAft>
            </a:pPr>
            <a:r>
              <a:rPr lang="en-US" dirty="0"/>
              <a:t>So far, we’ve covered how repositories help you organize your code and how pull requests let you propose and review changes. </a:t>
            </a:r>
          </a:p>
          <a:p>
            <a:pPr algn="l">
              <a:spcBef>
                <a:spcPts val="2400"/>
              </a:spcBef>
              <a:spcAft>
                <a:spcPts val="900"/>
              </a:spcAft>
            </a:pPr>
            <a:endParaRPr lang="en-US" dirty="0"/>
          </a:p>
          <a:p>
            <a:pPr algn="l">
              <a:spcBef>
                <a:spcPts val="2400"/>
              </a:spcBef>
              <a:spcAft>
                <a:spcPts val="900"/>
              </a:spcAft>
            </a:pPr>
            <a:r>
              <a:rPr lang="en-US" dirty="0"/>
              <a:t>Now, we’re going to explore two more core collaboration tools: </a:t>
            </a:r>
            <a:r>
              <a:rPr lang="en-US" b="1" dirty="0"/>
              <a:t>Issues</a:t>
            </a:r>
            <a:r>
              <a:rPr lang="en-US" dirty="0"/>
              <a:t> and </a:t>
            </a:r>
            <a:r>
              <a:rPr lang="en-US" b="1" dirty="0"/>
              <a:t>Discussions</a:t>
            </a:r>
            <a:r>
              <a:rPr lang="en-US" dirty="0"/>
              <a:t>. </a:t>
            </a:r>
          </a:p>
          <a:p>
            <a:pPr algn="l">
              <a:spcBef>
                <a:spcPts val="2400"/>
              </a:spcBef>
              <a:spcAft>
                <a:spcPts val="900"/>
              </a:spcAft>
            </a:pPr>
            <a:endParaRPr lang="en-US" dirty="0"/>
          </a:p>
          <a:p>
            <a:pPr algn="l">
              <a:spcBef>
                <a:spcPts val="2400"/>
              </a:spcBef>
              <a:spcAft>
                <a:spcPts val="900"/>
              </a:spcAft>
            </a:pPr>
            <a:r>
              <a:rPr lang="en-US" dirty="0"/>
              <a:t>These features give you structured ways to track work, share ideas, and drive conversations—whether you’re coordinating a small team or an open-source community.</a:t>
            </a:r>
          </a:p>
          <a:p>
            <a:pPr algn="l">
              <a:spcBef>
                <a:spcPts val="2400"/>
              </a:spcBef>
              <a:spcAft>
                <a:spcPts val="900"/>
              </a:spcAft>
            </a:pPr>
            <a:endParaRPr lang="en-US" b="0" i="0" dirty="0">
              <a:solidFill>
                <a:srgbClr val="161616"/>
              </a:solidFill>
              <a:effectLst/>
              <a:latin typeface="Segoe UI" panose="020B0502040204020203" pitchFamily="34" charset="0"/>
            </a:endParaRPr>
          </a:p>
          <a:p>
            <a:r>
              <a:rPr lang="en-US" b="1" dirty="0"/>
              <a:t>Issues</a:t>
            </a:r>
            <a:r>
              <a:rPr lang="en-US" dirty="0"/>
              <a:t> are GitHub’s built-in ticketing system—they help you capture and track everything from bug reports and feature requests to task lists and feedback. Each issue is a standalone discussion thread with its own title, description, labels, assignees, and milestones, so you can prioritize and assign work clearly.</a:t>
            </a:r>
          </a:p>
          <a:p>
            <a:endParaRPr lang="en-US" dirty="0"/>
          </a:p>
          <a:p>
            <a:r>
              <a:rPr lang="en-US" dirty="0"/>
              <a:t>You can create an issue directly from a repository’s </a:t>
            </a:r>
            <a:r>
              <a:rPr lang="en-US" b="1" dirty="0"/>
              <a:t>Issues</a:t>
            </a:r>
            <a:r>
              <a:rPr lang="en-US" dirty="0"/>
              <a:t> tab—or, if you prefer:</a:t>
            </a:r>
          </a:p>
          <a:p>
            <a:pPr marL="171450" indent="-171450">
              <a:buFont typeface="Arial" panose="020B0604020202020204" pitchFamily="34" charset="0"/>
              <a:buChar char="•"/>
            </a:pPr>
            <a:r>
              <a:rPr lang="en-US" dirty="0"/>
              <a:t>Turn a task list item into an issue</a:t>
            </a:r>
          </a:p>
          <a:p>
            <a:pPr marL="171450" indent="-171450">
              <a:buFont typeface="Arial" panose="020B0604020202020204" pitchFamily="34" charset="0"/>
              <a:buChar char="•"/>
            </a:pPr>
            <a:r>
              <a:rPr lang="en-US" dirty="0"/>
              <a:t>Convert a project note into an issue</a:t>
            </a:r>
          </a:p>
          <a:p>
            <a:pPr marL="171450" indent="-171450">
              <a:buFont typeface="Arial" panose="020B0604020202020204" pitchFamily="34" charset="0"/>
              <a:buChar char="•"/>
            </a:pPr>
            <a:r>
              <a:rPr lang="en-US" dirty="0"/>
              <a:t>Highlight a comment in another issue or PR</a:t>
            </a:r>
          </a:p>
          <a:p>
            <a:pPr marL="171450" indent="-171450">
              <a:buFont typeface="Arial" panose="020B0604020202020204" pitchFamily="34" charset="0"/>
              <a:buChar char="•"/>
            </a:pPr>
            <a:r>
              <a:rPr lang="en-US" dirty="0"/>
              <a:t>Select a specific line of code and open an issue from there</a:t>
            </a:r>
          </a:p>
          <a:p>
            <a:pPr marL="171450" indent="-171450">
              <a:buFont typeface="Arial" panose="020B0604020202020204" pitchFamily="34" charset="0"/>
              <a:buChar char="•"/>
            </a:pPr>
            <a:r>
              <a:rPr lang="en-US" dirty="0"/>
              <a:t>Even craft an issue via a URL query</a:t>
            </a:r>
          </a:p>
          <a:p>
            <a:endParaRPr lang="en-US" dirty="0"/>
          </a:p>
          <a:p>
            <a:r>
              <a:rPr lang="en-US" dirty="0"/>
              <a:t>No matter which route you choose, issues give your team a single, discoverable place to capture work and keep everyone aligned.</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383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buFont typeface="+mj-lt"/>
              <a:buAutoNum type="arabicPeriod"/>
            </a:pPr>
            <a:r>
              <a:rPr lang="en-US" b="0" i="0" dirty="0">
                <a:solidFill>
                  <a:srgbClr val="161616"/>
                </a:solidFill>
                <a:effectLst/>
                <a:highlight>
                  <a:srgbClr val="FFFFFF"/>
                </a:highlight>
                <a:latin typeface="Segoe UI" panose="020B0502040204020203" pitchFamily="34" charset="0"/>
              </a:rPr>
              <a:t>On </a:t>
            </a:r>
            <a:r>
              <a:rPr lang="en-US" b="0" i="0" dirty="0" err="1">
                <a:solidFill>
                  <a:srgbClr val="161616"/>
                </a:solidFill>
                <a:effectLst/>
                <a:highlight>
                  <a:srgbClr val="FFFFFF"/>
                </a:highlight>
                <a:latin typeface="Segoe UI" panose="020B0502040204020203" pitchFamily="34" charset="0"/>
              </a:rPr>
              <a:t>GitHub.com</a:t>
            </a:r>
            <a:r>
              <a:rPr lang="en-US" b="0" i="0" dirty="0">
                <a:solidFill>
                  <a:srgbClr val="161616"/>
                </a:solidFill>
                <a:effectLst/>
                <a:highlight>
                  <a:srgbClr val="FFFFFF"/>
                </a:highlight>
                <a:latin typeface="Segoe UI" panose="020B0502040204020203" pitchFamily="34" charset="0"/>
              </a:rPr>
              <a:t>, navigate to the main page of the repository.</a:t>
            </a:r>
          </a:p>
          <a:p>
            <a:pPr algn="l">
              <a:buFont typeface="+mj-lt"/>
              <a:buAutoNum type="arabicPeriod"/>
            </a:pPr>
            <a:r>
              <a:rPr lang="en-US" b="0" i="0" dirty="0">
                <a:solidFill>
                  <a:srgbClr val="161616"/>
                </a:solidFill>
                <a:effectLst/>
                <a:highlight>
                  <a:srgbClr val="FFFFFF"/>
                </a:highlight>
                <a:latin typeface="Segoe UI" panose="020B0502040204020203" pitchFamily="34" charset="0"/>
              </a:rPr>
              <a:t>Under your repository name, select </a:t>
            </a:r>
            <a:r>
              <a:rPr lang="en-US" b="1" i="0" dirty="0">
                <a:solidFill>
                  <a:srgbClr val="161616"/>
                </a:solidFill>
                <a:effectLst/>
                <a:highlight>
                  <a:srgbClr val="FFFFFF"/>
                </a:highlight>
                <a:latin typeface="Segoe UI" panose="020B0502040204020203" pitchFamily="34" charset="0"/>
              </a:rPr>
              <a:t>Issues</a:t>
            </a:r>
            <a:r>
              <a:rPr lang="en-US" b="0" i="0" dirty="0">
                <a:solidFill>
                  <a:srgbClr val="161616"/>
                </a:solidFill>
                <a:effectLst/>
                <a:highlight>
                  <a:srgbClr val="FFFFFF"/>
                </a:highlight>
                <a:latin typeface="Segoe UI" panose="020B0502040204020203" pitchFamily="34" charset="0"/>
              </a:rPr>
              <a:t>.</a:t>
            </a:r>
          </a:p>
          <a:p>
            <a:pPr algn="l">
              <a:buFont typeface="+mj-lt"/>
              <a:buAutoNum type="arabicPeriod"/>
            </a:pPr>
            <a:r>
              <a:rPr lang="en-US" b="0" i="0" dirty="0">
                <a:solidFill>
                  <a:srgbClr val="161616"/>
                </a:solidFill>
                <a:effectLst/>
                <a:highlight>
                  <a:srgbClr val="FFFFFF"/>
                </a:highlight>
                <a:latin typeface="Segoe UI" panose="020B0502040204020203" pitchFamily="34" charset="0"/>
              </a:rPr>
              <a:t>Select </a:t>
            </a:r>
            <a:r>
              <a:rPr lang="en-US" b="1" i="0" dirty="0">
                <a:solidFill>
                  <a:srgbClr val="161616"/>
                </a:solidFill>
                <a:effectLst/>
                <a:highlight>
                  <a:srgbClr val="FFFFFF"/>
                </a:highlight>
                <a:latin typeface="Segoe UI" panose="020B0502040204020203" pitchFamily="34" charset="0"/>
              </a:rPr>
              <a:t>New issue</a:t>
            </a:r>
            <a:r>
              <a:rPr lang="en-US" b="0" i="0" dirty="0">
                <a:solidFill>
                  <a:srgbClr val="161616"/>
                </a:solidFill>
                <a:effectLst/>
                <a:highlight>
                  <a:srgbClr val="FFFFFF"/>
                </a:highlight>
                <a:latin typeface="Segoe UI" panose="020B0502040204020203" pitchFamily="34" charset="0"/>
              </a:rPr>
              <a:t>.</a:t>
            </a:r>
          </a:p>
          <a:p>
            <a:pPr algn="l">
              <a:buFont typeface="+mj-lt"/>
              <a:buAutoNum type="arabicPeriod"/>
            </a:pPr>
            <a:r>
              <a:rPr lang="en-US" b="0" i="0" dirty="0">
                <a:solidFill>
                  <a:srgbClr val="161616"/>
                </a:solidFill>
                <a:effectLst/>
                <a:highlight>
                  <a:srgbClr val="FFFFFF"/>
                </a:highlight>
                <a:latin typeface="Segoe UI" panose="020B0502040204020203" pitchFamily="34" charset="0"/>
              </a:rPr>
              <a:t>If your repository uses issue templates, next to the type of issue you'd like to open select </a:t>
            </a:r>
            <a:r>
              <a:rPr lang="en-US" b="1" i="0" dirty="0">
                <a:solidFill>
                  <a:srgbClr val="161616"/>
                </a:solidFill>
                <a:effectLst/>
                <a:highlight>
                  <a:srgbClr val="FFFFFF"/>
                </a:highlight>
                <a:latin typeface="Segoe UI" panose="020B0502040204020203" pitchFamily="34" charset="0"/>
              </a:rPr>
              <a:t>Get started</a:t>
            </a:r>
            <a:r>
              <a:rPr lang="en-US" b="0" i="0" dirty="0">
                <a:solidFill>
                  <a:srgbClr val="161616"/>
                </a:solidFill>
                <a:effectLst/>
                <a:highlight>
                  <a:srgbClr val="FFFFFF"/>
                </a:highlight>
                <a:latin typeface="Segoe UI" panose="020B0502040204020203" pitchFamily="34" charset="0"/>
              </a:rPr>
              <a:t>.</a:t>
            </a:r>
          </a:p>
          <a:p>
            <a:pPr algn="l">
              <a:buFont typeface="+mj-lt"/>
              <a:buAutoNum type="arabicPeriod"/>
            </a:pPr>
            <a:r>
              <a:rPr lang="en-US" b="0" i="0" dirty="0">
                <a:solidFill>
                  <a:srgbClr val="161616"/>
                </a:solidFill>
                <a:effectLst/>
                <a:highlight>
                  <a:srgbClr val="FFFFFF"/>
                </a:highlight>
                <a:latin typeface="Segoe UI" panose="020B0502040204020203" pitchFamily="34" charset="0"/>
              </a:rPr>
              <a:t>If the type of issue you'd like to open isn't included in the available options, select </a:t>
            </a:r>
            <a:r>
              <a:rPr lang="en-US" b="1" i="0" dirty="0">
                <a:solidFill>
                  <a:srgbClr val="161616"/>
                </a:solidFill>
                <a:effectLst/>
                <a:highlight>
                  <a:srgbClr val="FFFFFF"/>
                </a:highlight>
                <a:latin typeface="Segoe UI" panose="020B0502040204020203" pitchFamily="34" charset="0"/>
              </a:rPr>
              <a:t>Open a blank issue</a:t>
            </a:r>
            <a:r>
              <a:rPr lang="en-US" b="0" i="0" dirty="0">
                <a:solidFill>
                  <a:srgbClr val="161616"/>
                </a:solidFill>
                <a:effectLst/>
                <a:highlight>
                  <a:srgbClr val="FFFFFF"/>
                </a:highlight>
                <a:latin typeface="Segoe UI" panose="020B0502040204020203" pitchFamily="34" charset="0"/>
              </a:rPr>
              <a:t>. If not using templates, skip to Step 5.</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96602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marL="228600" indent="-228600" algn="l">
              <a:buFont typeface="+mj-lt"/>
              <a:buAutoNum type="arabicPeriod" startAt="5"/>
            </a:pPr>
            <a:r>
              <a:rPr lang="en-US" b="0" i="0" dirty="0">
                <a:solidFill>
                  <a:srgbClr val="161616"/>
                </a:solidFill>
                <a:effectLst/>
                <a:highlight>
                  <a:srgbClr val="FFFFFF"/>
                </a:highlight>
                <a:latin typeface="Segoe UI" panose="020B0502040204020203" pitchFamily="34" charset="0"/>
              </a:rPr>
              <a:t>In the </a:t>
            </a:r>
            <a:r>
              <a:rPr lang="en-US" b="1" i="0" dirty="0">
                <a:solidFill>
                  <a:srgbClr val="161616"/>
                </a:solidFill>
                <a:effectLst/>
                <a:highlight>
                  <a:srgbClr val="FFFFFF"/>
                </a:highlight>
                <a:latin typeface="Segoe UI" panose="020B0502040204020203" pitchFamily="34" charset="0"/>
              </a:rPr>
              <a:t>Add a title</a:t>
            </a:r>
            <a:r>
              <a:rPr lang="en-US" b="0" i="0" dirty="0">
                <a:solidFill>
                  <a:srgbClr val="161616"/>
                </a:solidFill>
                <a:effectLst/>
                <a:highlight>
                  <a:srgbClr val="FFFFFF"/>
                </a:highlight>
                <a:latin typeface="Segoe UI" panose="020B0502040204020203" pitchFamily="34" charset="0"/>
              </a:rPr>
              <a:t> field, enter a title for your issue.</a:t>
            </a:r>
          </a:p>
          <a:p>
            <a:pPr marL="228600" indent="-228600" algn="l">
              <a:buFont typeface="+mj-lt"/>
              <a:buAutoNum type="arabicPeriod" startAt="5"/>
            </a:pPr>
            <a:r>
              <a:rPr lang="en-US" b="0" i="0" dirty="0">
                <a:solidFill>
                  <a:srgbClr val="161616"/>
                </a:solidFill>
                <a:effectLst/>
                <a:highlight>
                  <a:srgbClr val="FFFFFF"/>
                </a:highlight>
                <a:latin typeface="Segoe UI" panose="020B0502040204020203" pitchFamily="34" charset="0"/>
              </a:rPr>
              <a:t>In the </a:t>
            </a:r>
            <a:r>
              <a:rPr lang="en-US" b="1" i="0" dirty="0">
                <a:solidFill>
                  <a:srgbClr val="161616"/>
                </a:solidFill>
                <a:effectLst/>
                <a:highlight>
                  <a:srgbClr val="FFFFFF"/>
                </a:highlight>
                <a:latin typeface="Segoe UI" panose="020B0502040204020203" pitchFamily="34" charset="0"/>
              </a:rPr>
              <a:t>Add a description</a:t>
            </a:r>
            <a:r>
              <a:rPr lang="en-US" b="0" i="0" dirty="0">
                <a:solidFill>
                  <a:srgbClr val="161616"/>
                </a:solidFill>
                <a:effectLst/>
                <a:highlight>
                  <a:srgbClr val="FFFFFF"/>
                </a:highlight>
                <a:latin typeface="Segoe UI" panose="020B0502040204020203" pitchFamily="34" charset="0"/>
              </a:rPr>
              <a:t> field, type a description of your issue.</a:t>
            </a:r>
          </a:p>
          <a:p>
            <a:pPr marL="228600" indent="-228600" algn="l">
              <a:buFont typeface="+mj-lt"/>
              <a:buAutoNum type="arabicPeriod" startAt="5"/>
            </a:pPr>
            <a:r>
              <a:rPr lang="en-US" b="0" i="0" dirty="0">
                <a:solidFill>
                  <a:srgbClr val="161616"/>
                </a:solidFill>
                <a:effectLst/>
                <a:highlight>
                  <a:srgbClr val="FFFFFF"/>
                </a:highlight>
                <a:latin typeface="Segoe UI" panose="020B0502040204020203" pitchFamily="34" charset="0"/>
              </a:rPr>
              <a:t>If you're a project maintainer, you can assign the issue to someone, add it to a project board, associate it with a milestone, or apply a label.</a:t>
            </a:r>
          </a:p>
          <a:p>
            <a:pPr algn="l">
              <a:buFont typeface="+mj-lt"/>
              <a:buAutoNum type="arabicPeriod" startAt="5"/>
            </a:pPr>
            <a:r>
              <a:rPr lang="en-US" b="0" i="0" dirty="0">
                <a:solidFill>
                  <a:srgbClr val="161616"/>
                </a:solidFill>
                <a:effectLst/>
                <a:highlight>
                  <a:srgbClr val="FFFFFF"/>
                </a:highlight>
                <a:latin typeface="Segoe UI" panose="020B0502040204020203" pitchFamily="34" charset="0"/>
              </a:rPr>
              <a:t>When you're finished, select </a:t>
            </a:r>
            <a:r>
              <a:rPr lang="en-US" b="1" i="0" dirty="0">
                <a:solidFill>
                  <a:srgbClr val="161616"/>
                </a:solidFill>
                <a:effectLst/>
                <a:highlight>
                  <a:srgbClr val="FFFFFF"/>
                </a:highlight>
                <a:latin typeface="Segoe UI" panose="020B0502040204020203" pitchFamily="34" charset="0"/>
              </a:rPr>
              <a:t>Submit new issue</a:t>
            </a:r>
            <a:r>
              <a:rPr lang="en-US" b="0" i="0" dirty="0">
                <a:solidFill>
                  <a:srgbClr val="161616"/>
                </a:solidFill>
                <a:effectLst/>
                <a:highlight>
                  <a:srgbClr val="FFFFFF"/>
                </a:highlight>
                <a:latin typeface="Segoe UI" panose="020B0502040204020203" pitchFamily="34" charset="0"/>
              </a:rPr>
              <a:t>.</a:t>
            </a:r>
          </a:p>
          <a:p>
            <a:pPr algn="l"/>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Some conversations are more suitable for GitHub Discussions. </a:t>
            </a:r>
          </a:p>
          <a:p>
            <a:pPr algn="l"/>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You can use GitHub Discussions to ask and answer questions, share information, make announcements, and conduct or participate in conversations about a project.</a:t>
            </a:r>
          </a:p>
          <a:p>
            <a:pPr algn="l"/>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In the next section, we’ll review Discussions and how to best utilize the feature.</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783561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spcBef>
                <a:spcPts val="2400"/>
              </a:spcBef>
              <a:spcAft>
                <a:spcPts val="900"/>
              </a:spcAft>
            </a:pPr>
            <a:r>
              <a:rPr lang="en-US" dirty="0"/>
              <a:t>To bring the power of open dialogue into your project, you’ll first need to turn on Discussions in your repository settings. </a:t>
            </a:r>
          </a:p>
          <a:p>
            <a:pPr algn="l">
              <a:spcBef>
                <a:spcPts val="2400"/>
              </a:spcBef>
              <a:spcAft>
                <a:spcPts val="900"/>
              </a:spcAft>
            </a:pPr>
            <a:endParaRPr lang="en-US" b="0" i="0" dirty="0">
              <a:solidFill>
                <a:srgbClr val="161616"/>
              </a:solidFill>
              <a:effectLst/>
              <a:latin typeface="Segoe UI" panose="020B0502040204020203" pitchFamily="34" charset="0"/>
            </a:endParaRPr>
          </a:p>
          <a:p>
            <a:pPr algn="l">
              <a:spcBef>
                <a:spcPts val="2400"/>
              </a:spcBef>
              <a:spcAft>
                <a:spcPts val="900"/>
              </a:spcAft>
            </a:pPr>
            <a:r>
              <a:rPr lang="en-US" b="0" i="0" dirty="0">
                <a:solidFill>
                  <a:srgbClr val="161616"/>
                </a:solidFill>
                <a:effectLst/>
                <a:latin typeface="Segoe UI" panose="020B0502040204020203" pitchFamily="34" charset="0"/>
              </a:rPr>
              <a:t>Let’s enable a discussion in your repository: </a:t>
            </a:r>
          </a:p>
          <a:p>
            <a:pPr algn="l">
              <a:spcBef>
                <a:spcPts val="2400"/>
              </a:spcBef>
              <a:spcAft>
                <a:spcPts val="900"/>
              </a:spcAft>
            </a:pPr>
            <a:endParaRPr lang="en-US" b="0" i="0" dirty="0">
              <a:solidFill>
                <a:srgbClr val="161616"/>
              </a:solidFill>
              <a:effectLst/>
              <a:latin typeface="Segoe UI" panose="020B0502040204020203" pitchFamily="34" charset="0"/>
            </a:endParaRPr>
          </a:p>
          <a:p>
            <a:pPr algn="l">
              <a:buFont typeface="+mj-lt"/>
              <a:buAutoNum type="arabicPeriod"/>
            </a:pPr>
            <a:endParaRPr lang="en-US" b="0" i="0" dirty="0">
              <a:solidFill>
                <a:srgbClr val="161616"/>
              </a:solidFill>
              <a:effectLst/>
              <a:highlight>
                <a:srgbClr val="FFFFFF"/>
              </a:highlight>
              <a:latin typeface="Segoe UI" panose="020B0502040204020203" pitchFamily="34" charset="0"/>
            </a:endParaRPr>
          </a:p>
          <a:p>
            <a:pPr algn="l">
              <a:buFont typeface="+mj-lt"/>
              <a:buAutoNum type="arabicPeriod"/>
            </a:pPr>
            <a:r>
              <a:rPr lang="en-US" b="0" i="0" dirty="0">
                <a:solidFill>
                  <a:srgbClr val="161616"/>
                </a:solidFill>
                <a:effectLst/>
                <a:highlight>
                  <a:srgbClr val="FFFFFF"/>
                </a:highlight>
                <a:latin typeface="Segoe UI" panose="020B0502040204020203" pitchFamily="34" charset="0"/>
              </a:rPr>
              <a:t>On </a:t>
            </a:r>
            <a:r>
              <a:rPr lang="en-US" b="0" i="0" dirty="0" err="1">
                <a:solidFill>
                  <a:srgbClr val="161616"/>
                </a:solidFill>
                <a:effectLst/>
                <a:highlight>
                  <a:srgbClr val="FFFFFF"/>
                </a:highlight>
                <a:latin typeface="Segoe UI" panose="020B0502040204020203" pitchFamily="34" charset="0"/>
              </a:rPr>
              <a:t>GitHub.com</a:t>
            </a:r>
            <a:r>
              <a:rPr lang="en-US" b="0" i="0" dirty="0">
                <a:solidFill>
                  <a:srgbClr val="161616"/>
                </a:solidFill>
                <a:effectLst/>
                <a:highlight>
                  <a:srgbClr val="FFFFFF"/>
                </a:highlight>
                <a:latin typeface="Segoe UI" panose="020B0502040204020203" pitchFamily="34" charset="0"/>
              </a:rPr>
              <a:t>, navigate to the main page of the repository.</a:t>
            </a:r>
          </a:p>
          <a:p>
            <a:pPr algn="l">
              <a:buFont typeface="+mj-lt"/>
              <a:buAutoNum type="arabicPeriod"/>
            </a:pPr>
            <a:r>
              <a:rPr lang="en-US" b="0" i="0" dirty="0">
                <a:solidFill>
                  <a:srgbClr val="161616"/>
                </a:solidFill>
                <a:effectLst/>
                <a:highlight>
                  <a:srgbClr val="FFFFFF"/>
                </a:highlight>
                <a:latin typeface="Segoe UI" panose="020B0502040204020203" pitchFamily="34" charset="0"/>
              </a:rPr>
              <a:t>Under your repository name, select </a:t>
            </a:r>
            <a:r>
              <a:rPr lang="en-US" b="1" i="0" dirty="0">
                <a:solidFill>
                  <a:srgbClr val="161616"/>
                </a:solidFill>
                <a:effectLst/>
                <a:highlight>
                  <a:srgbClr val="FFFFFF"/>
                </a:highlight>
                <a:latin typeface="Segoe UI" panose="020B0502040204020203" pitchFamily="34" charset="0"/>
              </a:rPr>
              <a:t>Settings</a:t>
            </a:r>
            <a:r>
              <a:rPr lang="en-US" b="0" i="0" dirty="0">
                <a:solidFill>
                  <a:srgbClr val="161616"/>
                </a:solidFill>
                <a:effectLst/>
                <a:highlight>
                  <a:srgbClr val="FFFFFF"/>
                </a:highlight>
                <a:latin typeface="Segoe UI" panose="020B0502040204020203" pitchFamily="34" charset="0"/>
              </a:rPr>
              <a:t>.</a:t>
            </a:r>
          </a:p>
          <a:p>
            <a:br>
              <a:rPr lang="en-US" dirty="0"/>
            </a:b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7561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marL="228600" indent="-228600" algn="l">
              <a:buFont typeface="+mj-lt"/>
              <a:buAutoNum type="arabicPeriod" startAt="3"/>
            </a:pPr>
            <a:r>
              <a:rPr lang="en-US" b="0" i="0" dirty="0">
                <a:solidFill>
                  <a:srgbClr val="161616"/>
                </a:solidFill>
                <a:effectLst/>
                <a:highlight>
                  <a:srgbClr val="FFFFFF"/>
                </a:highlight>
                <a:latin typeface="Segoe UI" panose="020B0502040204020203" pitchFamily="34" charset="0"/>
              </a:rPr>
              <a:t>Scroll down to the </a:t>
            </a:r>
            <a:r>
              <a:rPr lang="en-US" b="1" i="0" dirty="0">
                <a:solidFill>
                  <a:srgbClr val="161616"/>
                </a:solidFill>
                <a:effectLst/>
                <a:highlight>
                  <a:srgbClr val="FFFFFF"/>
                </a:highlight>
                <a:latin typeface="Segoe UI" panose="020B0502040204020203" pitchFamily="34" charset="0"/>
              </a:rPr>
              <a:t>Features</a:t>
            </a:r>
            <a:r>
              <a:rPr lang="en-US" b="0" i="0" dirty="0">
                <a:solidFill>
                  <a:srgbClr val="161616"/>
                </a:solidFill>
                <a:effectLst/>
                <a:highlight>
                  <a:srgbClr val="FFFFFF"/>
                </a:highlight>
                <a:latin typeface="Segoe UI" panose="020B0502040204020203" pitchFamily="34" charset="0"/>
              </a:rPr>
              <a:t> section and under </a:t>
            </a:r>
            <a:r>
              <a:rPr lang="en-US" b="1" i="0" dirty="0">
                <a:solidFill>
                  <a:srgbClr val="161616"/>
                </a:solidFill>
                <a:effectLst/>
                <a:highlight>
                  <a:srgbClr val="FFFFFF"/>
                </a:highlight>
                <a:latin typeface="Segoe UI" panose="020B0502040204020203" pitchFamily="34" charset="0"/>
              </a:rPr>
              <a:t>Discussions</a:t>
            </a:r>
            <a:r>
              <a:rPr lang="en-US" b="0" i="0" dirty="0">
                <a:solidFill>
                  <a:srgbClr val="161616"/>
                </a:solidFill>
                <a:effectLst/>
                <a:highlight>
                  <a:srgbClr val="FFFFFF"/>
                </a:highlight>
                <a:latin typeface="Segoe UI" panose="020B0502040204020203" pitchFamily="34" charset="0"/>
              </a:rPr>
              <a:t>, select </a:t>
            </a:r>
            <a:r>
              <a:rPr lang="en-US" b="1" i="0" dirty="0">
                <a:solidFill>
                  <a:srgbClr val="161616"/>
                </a:solidFill>
                <a:effectLst/>
                <a:highlight>
                  <a:srgbClr val="FFFFFF"/>
                </a:highlight>
                <a:latin typeface="Segoe UI" panose="020B0502040204020203" pitchFamily="34" charset="0"/>
              </a:rPr>
              <a:t>Setup discussions</a:t>
            </a:r>
            <a:r>
              <a:rPr lang="en-US" b="0" i="0" dirty="0">
                <a:solidFill>
                  <a:srgbClr val="161616"/>
                </a:solidFill>
                <a:effectLst/>
                <a:highlight>
                  <a:srgbClr val="FFFFFF"/>
                </a:highlight>
                <a:latin typeface="Segoe UI" panose="020B0502040204020203" pitchFamily="34" charset="0"/>
              </a:rPr>
              <a:t>.</a:t>
            </a:r>
          </a:p>
          <a:p>
            <a:pPr marL="228600" indent="-228600" algn="l">
              <a:buFont typeface="+mj-lt"/>
              <a:buAutoNum type="arabicPeriod" startAt="3"/>
            </a:pPr>
            <a:r>
              <a:rPr lang="en-US" b="0" i="0" dirty="0">
                <a:solidFill>
                  <a:srgbClr val="161616"/>
                </a:solidFill>
                <a:effectLst/>
                <a:highlight>
                  <a:srgbClr val="FFFFFF"/>
                </a:highlight>
                <a:latin typeface="Segoe UI" panose="020B0502040204020203" pitchFamily="34" charset="0"/>
              </a:rPr>
              <a:t>Under </a:t>
            </a:r>
            <a:r>
              <a:rPr lang="en-US" b="1" i="0" dirty="0">
                <a:solidFill>
                  <a:srgbClr val="161616"/>
                </a:solidFill>
                <a:effectLst/>
                <a:highlight>
                  <a:srgbClr val="FFFFFF"/>
                </a:highlight>
                <a:latin typeface="Segoe UI" panose="020B0502040204020203" pitchFamily="34" charset="0"/>
              </a:rPr>
              <a:t>Start a new discussion</a:t>
            </a:r>
            <a:r>
              <a:rPr lang="en-US" b="0" i="0" dirty="0">
                <a:solidFill>
                  <a:srgbClr val="161616"/>
                </a:solidFill>
                <a:effectLst/>
                <a:highlight>
                  <a:srgbClr val="FFFFFF"/>
                </a:highlight>
                <a:latin typeface="Segoe UI" panose="020B0502040204020203" pitchFamily="34" charset="0"/>
              </a:rPr>
              <a:t>, edit the template to align with the resources and tone you want to set for your community.</a:t>
            </a:r>
          </a:p>
          <a:p>
            <a:pPr marL="228600" indent="-228600" algn="l">
              <a:buFont typeface="+mj-lt"/>
              <a:buAutoNum type="arabicPeriod" startAt="3"/>
            </a:pPr>
            <a:r>
              <a:rPr lang="en-US" b="0" i="0" dirty="0">
                <a:solidFill>
                  <a:srgbClr val="161616"/>
                </a:solidFill>
                <a:effectLst/>
                <a:highlight>
                  <a:srgbClr val="FFFFFF"/>
                </a:highlight>
                <a:latin typeface="Segoe UI" panose="020B0502040204020203" pitchFamily="34" charset="0"/>
              </a:rPr>
              <a:t>Select </a:t>
            </a:r>
            <a:r>
              <a:rPr lang="en-US" b="1" i="0" dirty="0">
                <a:solidFill>
                  <a:srgbClr val="161616"/>
                </a:solidFill>
                <a:effectLst/>
                <a:highlight>
                  <a:srgbClr val="FFFFFF"/>
                </a:highlight>
                <a:latin typeface="Segoe UI" panose="020B0502040204020203" pitchFamily="34" charset="0"/>
              </a:rPr>
              <a:t>Start discussion</a:t>
            </a:r>
            <a:r>
              <a:rPr lang="en-US" b="0" i="0" dirty="0">
                <a:solidFill>
                  <a:srgbClr val="161616"/>
                </a:solidFill>
                <a:effectLst/>
                <a:highlight>
                  <a:srgbClr val="FFFFFF"/>
                </a:highlight>
                <a:latin typeface="Segoe UI" panose="020B0502040204020203" pitchFamily="34" charset="0"/>
              </a:rPr>
              <a:t>.</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79143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spcBef>
                <a:spcPts val="2400"/>
              </a:spcBef>
              <a:spcAft>
                <a:spcPts val="900"/>
              </a:spcAft>
            </a:pPr>
            <a:r>
              <a:rPr lang="en-US" dirty="0"/>
              <a:t>When you’re ready to start a conversation, head over to the Discussions tab and choose a category that best fits your purpose.</a:t>
            </a:r>
          </a:p>
          <a:p>
            <a:pPr algn="l">
              <a:buFont typeface="+mj-lt"/>
              <a:buAutoNum type="arabicPeriod"/>
            </a:pPr>
            <a:endParaRPr lang="en-US" b="0" i="0" dirty="0">
              <a:solidFill>
                <a:srgbClr val="161616"/>
              </a:solidFill>
              <a:effectLst/>
              <a:highlight>
                <a:srgbClr val="FFFFFF"/>
              </a:highlight>
              <a:latin typeface="Segoe UI" panose="020B0502040204020203" pitchFamily="34" charset="0"/>
            </a:endParaRPr>
          </a:p>
          <a:p>
            <a:pPr algn="l">
              <a:buFont typeface="+mj-lt"/>
              <a:buAutoNum type="arabicPeriod"/>
            </a:pPr>
            <a:r>
              <a:rPr lang="en-US" b="0" i="0" dirty="0">
                <a:solidFill>
                  <a:srgbClr val="161616"/>
                </a:solidFill>
                <a:effectLst/>
                <a:highlight>
                  <a:srgbClr val="FFFFFF"/>
                </a:highlight>
                <a:latin typeface="Segoe UI" panose="020B0502040204020203" pitchFamily="34" charset="0"/>
              </a:rPr>
              <a:t>On </a:t>
            </a:r>
            <a:r>
              <a:rPr lang="en-US" b="0" i="0" dirty="0" err="1">
                <a:solidFill>
                  <a:srgbClr val="161616"/>
                </a:solidFill>
                <a:effectLst/>
                <a:highlight>
                  <a:srgbClr val="FFFFFF"/>
                </a:highlight>
                <a:latin typeface="Segoe UI" panose="020B0502040204020203" pitchFamily="34" charset="0"/>
              </a:rPr>
              <a:t>GitHub.com</a:t>
            </a:r>
            <a:r>
              <a:rPr lang="en-US" b="0" i="0" dirty="0">
                <a:solidFill>
                  <a:srgbClr val="161616"/>
                </a:solidFill>
                <a:effectLst/>
                <a:highlight>
                  <a:srgbClr val="FFFFFF"/>
                </a:highlight>
                <a:latin typeface="Segoe UI" panose="020B0502040204020203" pitchFamily="34" charset="0"/>
              </a:rPr>
              <a:t>, navigate to the main page of the repository or organization where you want to start a discussion.</a:t>
            </a:r>
          </a:p>
          <a:p>
            <a:pPr algn="l">
              <a:buFont typeface="+mj-lt"/>
              <a:buAutoNum type="arabicPeriod"/>
            </a:pPr>
            <a:r>
              <a:rPr lang="en-US" b="0" i="0" dirty="0">
                <a:solidFill>
                  <a:srgbClr val="161616"/>
                </a:solidFill>
                <a:effectLst/>
                <a:highlight>
                  <a:srgbClr val="FFFFFF"/>
                </a:highlight>
                <a:latin typeface="Segoe UI" panose="020B0502040204020203" pitchFamily="34" charset="0"/>
              </a:rPr>
              <a:t>Under your repository or organization name, select </a:t>
            </a:r>
            <a:r>
              <a:rPr lang="en-US" b="1" i="0" dirty="0">
                <a:solidFill>
                  <a:srgbClr val="161616"/>
                </a:solidFill>
                <a:effectLst/>
                <a:highlight>
                  <a:srgbClr val="FFFFFF"/>
                </a:highlight>
                <a:latin typeface="Segoe UI" panose="020B0502040204020203" pitchFamily="34" charset="0"/>
              </a:rPr>
              <a:t>Discussions</a:t>
            </a:r>
            <a:r>
              <a:rPr lang="en-US" b="0" i="0" dirty="0">
                <a:solidFill>
                  <a:srgbClr val="161616"/>
                </a:solidFill>
                <a:effectLst/>
                <a:highlight>
                  <a:srgbClr val="FFFFFF"/>
                </a:highlight>
                <a:latin typeface="Segoe UI" panose="020B0502040204020203" pitchFamily="34" charset="0"/>
              </a:rPr>
              <a:t>.</a:t>
            </a:r>
          </a:p>
          <a:p>
            <a:br>
              <a:rPr lang="en-US" dirty="0"/>
            </a:b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8869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we’re diving into GitHub—an AI-powered developer platform that over 100 million developers worldwide use to build, scale, and deliver secure software. Whether it’s planning new features, squashing bugs, or collaborating on the next big release, GitHub is at the heart of it all.</a:t>
            </a:r>
          </a:p>
          <a:p>
            <a:endParaRPr lang="en-US" dirty="0"/>
          </a:p>
          <a:p>
            <a:r>
              <a:rPr lang="en-US" dirty="0"/>
              <a:t>Over the next few minutes, you’ll get hands-on experience inside a GitHub repository, so you can see these features in action. </a:t>
            </a:r>
          </a:p>
          <a:p>
            <a:endParaRPr lang="en-US" dirty="0"/>
          </a:p>
          <a:p>
            <a:r>
              <a:rPr lang="en-US" dirty="0"/>
              <a:t>The goal is to make you feel comfortable navigating GitHub’s core functionality, and by the end, you’ll walk away knowing exactly where to go and what to do, every time you need to work on code together.</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1808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marL="228600" indent="-228600" algn="l">
              <a:buFont typeface="+mj-lt"/>
              <a:buAutoNum type="arabicPeriod" startAt="3"/>
            </a:pPr>
            <a:r>
              <a:rPr lang="en-US" b="0" i="0" dirty="0">
                <a:solidFill>
                  <a:srgbClr val="161616"/>
                </a:solidFill>
                <a:effectLst/>
                <a:highlight>
                  <a:srgbClr val="FFFFFF"/>
                </a:highlight>
                <a:latin typeface="Segoe UI" panose="020B0502040204020203" pitchFamily="34" charset="0"/>
              </a:rPr>
              <a:t>On the right side of the page, select </a:t>
            </a:r>
            <a:r>
              <a:rPr lang="en-US" b="1" i="0" dirty="0">
                <a:solidFill>
                  <a:srgbClr val="161616"/>
                </a:solidFill>
                <a:effectLst/>
                <a:highlight>
                  <a:srgbClr val="FFFFFF"/>
                </a:highlight>
                <a:latin typeface="Segoe UI" panose="020B0502040204020203" pitchFamily="34" charset="0"/>
              </a:rPr>
              <a:t>New discussion</a:t>
            </a:r>
            <a:r>
              <a:rPr lang="en-US" b="0" i="0" dirty="0">
                <a:solidFill>
                  <a:srgbClr val="161616"/>
                </a:solidFill>
                <a:effectLst/>
                <a:highlight>
                  <a:srgbClr val="FFFFFF"/>
                </a:highlight>
                <a:latin typeface="Segoe UI" panose="020B0502040204020203" pitchFamily="34" charset="0"/>
              </a:rPr>
              <a:t>.</a:t>
            </a:r>
          </a:p>
          <a:p>
            <a:pPr marL="228600" indent="-228600" algn="l">
              <a:buFont typeface="+mj-lt"/>
              <a:buAutoNum type="arabicPeriod" startAt="3"/>
            </a:pPr>
            <a:r>
              <a:rPr lang="en-US" b="0" i="0" dirty="0">
                <a:solidFill>
                  <a:srgbClr val="161616"/>
                </a:solidFill>
                <a:effectLst/>
                <a:highlight>
                  <a:srgbClr val="FFFFFF"/>
                </a:highlight>
                <a:latin typeface="Segoe UI" panose="020B0502040204020203" pitchFamily="34" charset="0"/>
              </a:rPr>
              <a:t>Select a discussion category by selecting </a:t>
            </a:r>
            <a:r>
              <a:rPr lang="en-US" b="1" i="0" dirty="0">
                <a:solidFill>
                  <a:srgbClr val="161616"/>
                </a:solidFill>
                <a:effectLst/>
                <a:highlight>
                  <a:srgbClr val="FFFFFF"/>
                </a:highlight>
                <a:latin typeface="Segoe UI" panose="020B0502040204020203" pitchFamily="34" charset="0"/>
              </a:rPr>
              <a:t>Get started</a:t>
            </a:r>
            <a:r>
              <a:rPr lang="en-US" b="0" i="0" dirty="0">
                <a:solidFill>
                  <a:srgbClr val="161616"/>
                </a:solidFill>
                <a:effectLst/>
                <a:highlight>
                  <a:srgbClr val="FFFFFF"/>
                </a:highlight>
                <a:latin typeface="Segoe UI" panose="020B0502040204020203" pitchFamily="34" charset="0"/>
              </a:rPr>
              <a:t>. All discussions must be created in a category. For repository discussions, people with maintain or admin permissions to the repository define the categories for discussions in that repository.</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36707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spcBef>
                <a:spcPts val="2400"/>
              </a:spcBef>
              <a:spcAft>
                <a:spcPts val="900"/>
              </a:spcAft>
            </a:pPr>
            <a:r>
              <a:rPr lang="en-US" dirty="0"/>
              <a:t>Every lively community needs structure, and GitHub Discussions delivers just that with </a:t>
            </a:r>
            <a:r>
              <a:rPr lang="en-US" b="1" dirty="0"/>
              <a:t>customizable categories</a:t>
            </a:r>
            <a:r>
              <a:rPr lang="en-US" dirty="0"/>
              <a:t>. </a:t>
            </a:r>
          </a:p>
          <a:p>
            <a:pPr algn="l">
              <a:spcBef>
                <a:spcPts val="2400"/>
              </a:spcBef>
              <a:spcAft>
                <a:spcPts val="900"/>
              </a:spcAft>
            </a:pPr>
            <a:endParaRPr lang="en-US" dirty="0"/>
          </a:p>
          <a:p>
            <a:pPr algn="l">
              <a:spcBef>
                <a:spcPts val="2400"/>
              </a:spcBef>
              <a:spcAft>
                <a:spcPts val="900"/>
              </a:spcAft>
            </a:pPr>
            <a:r>
              <a:rPr lang="en-US" dirty="0"/>
              <a:t>Think of each category as a filing folder—complete with a unique </a:t>
            </a:r>
            <a:r>
              <a:rPr lang="en-US" b="1" dirty="0"/>
              <a:t>emoji</a:t>
            </a:r>
            <a:r>
              <a:rPr lang="en-US" dirty="0"/>
              <a:t>, </a:t>
            </a:r>
            <a:r>
              <a:rPr lang="en-US" b="1" dirty="0"/>
              <a:t>name</a:t>
            </a:r>
            <a:r>
              <a:rPr lang="en-US" dirty="0"/>
              <a:t>, and a </a:t>
            </a:r>
            <a:r>
              <a:rPr lang="en-US" b="1" dirty="0"/>
              <a:t>description</a:t>
            </a:r>
            <a:r>
              <a:rPr lang="en-US" dirty="0"/>
              <a:t> that explains its role. </a:t>
            </a:r>
          </a:p>
          <a:p>
            <a:pPr algn="l">
              <a:spcBef>
                <a:spcPts val="2400"/>
              </a:spcBef>
              <a:spcAft>
                <a:spcPts val="900"/>
              </a:spcAft>
            </a:pPr>
            <a:endParaRPr lang="en-US" dirty="0"/>
          </a:p>
          <a:p>
            <a:pPr algn="l">
              <a:spcBef>
                <a:spcPts val="2400"/>
              </a:spcBef>
              <a:spcAft>
                <a:spcPts val="900"/>
              </a:spcAft>
            </a:pPr>
            <a:r>
              <a:rPr lang="en-US" dirty="0"/>
              <a:t>This makes it instantly clear where each conversation belongs, whether it’s a quick question, a design brainstorm, or a project update. </a:t>
            </a:r>
          </a:p>
          <a:p>
            <a:pPr algn="l">
              <a:spcBef>
                <a:spcPts val="2400"/>
              </a:spcBef>
              <a:spcAft>
                <a:spcPts val="900"/>
              </a:spcAft>
            </a:pPr>
            <a:endParaRPr lang="en-US" b="0" i="0" dirty="0">
              <a:solidFill>
                <a:srgbClr val="161616"/>
              </a:solidFill>
              <a:effectLst/>
              <a:latin typeface="Segoe UI" panose="020B0502040204020203" pitchFamily="34" charset="0"/>
            </a:endParaRPr>
          </a:p>
          <a:p>
            <a:r>
              <a:rPr lang="en-US" dirty="0"/>
              <a:t>GitHub ships with six default categories that cover most collaborative needs:</a:t>
            </a:r>
          </a:p>
          <a:p>
            <a:pPr marL="171450" indent="-171450">
              <a:buFont typeface="Arial" panose="020B0604020202020204" pitchFamily="34" charset="0"/>
              <a:buChar char="•"/>
            </a:pPr>
            <a:r>
              <a:rPr lang="en-US" b="1" dirty="0"/>
              <a:t>📣 Announcements</a:t>
            </a:r>
            <a:r>
              <a:rPr lang="en-US" dirty="0"/>
              <a:t> for maintainer updates and news</a:t>
            </a:r>
          </a:p>
          <a:p>
            <a:pPr marL="171450" indent="-171450">
              <a:buFont typeface="Arial" panose="020B0604020202020204" pitchFamily="34" charset="0"/>
              <a:buChar char="•"/>
            </a:pPr>
            <a:r>
              <a:rPr lang="en-US" b="1" dirty="0"/>
              <a:t>#️⃣ General</a:t>
            </a:r>
            <a:r>
              <a:rPr lang="en-US" dirty="0"/>
              <a:t> for any open-ended project chatter</a:t>
            </a:r>
          </a:p>
          <a:p>
            <a:pPr marL="171450" indent="-171450">
              <a:buFont typeface="Arial" panose="020B0604020202020204" pitchFamily="34" charset="0"/>
              <a:buChar char="•"/>
            </a:pPr>
            <a:r>
              <a:rPr lang="en-US" b="1" dirty="0"/>
              <a:t>💡 Ideas</a:t>
            </a:r>
            <a:r>
              <a:rPr lang="en-US" dirty="0"/>
              <a:t> to capture improvement suggestions</a:t>
            </a:r>
          </a:p>
          <a:p>
            <a:pPr marL="171450" indent="-171450">
              <a:buFont typeface="Arial" panose="020B0604020202020204" pitchFamily="34" charset="0"/>
              <a:buChar char="•"/>
            </a:pPr>
            <a:r>
              <a:rPr lang="en-US" b="1" dirty="0"/>
              <a:t>🗳️ Polls</a:t>
            </a:r>
            <a:r>
              <a:rPr lang="en-US" dirty="0"/>
              <a:t> whenever you want the community to vote</a:t>
            </a:r>
          </a:p>
          <a:p>
            <a:pPr marL="171450" indent="-171450">
              <a:buFont typeface="Arial" panose="020B0604020202020204" pitchFamily="34" charset="0"/>
              <a:buChar char="•"/>
            </a:pPr>
            <a:r>
              <a:rPr lang="en-US" b="1" dirty="0"/>
              <a:t>🙏 Q&amp;A</a:t>
            </a:r>
            <a:r>
              <a:rPr lang="en-US" dirty="0"/>
              <a:t> for clear question-and-answer threads</a:t>
            </a:r>
          </a:p>
          <a:p>
            <a:pPr marL="171450" indent="-171450">
              <a:buFont typeface="Arial" panose="020B0604020202020204" pitchFamily="34" charset="0"/>
              <a:buChar char="•"/>
            </a:pPr>
            <a:r>
              <a:rPr lang="en-US" b="1" dirty="0"/>
              <a:t>🙌 Show and tell</a:t>
            </a:r>
            <a:r>
              <a:rPr lang="en-US" dirty="0"/>
              <a:t> to showcase experiments or project highlights</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29131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buFont typeface="+mj-lt"/>
              <a:buAutoNum type="arabicPeriod"/>
            </a:pPr>
            <a:r>
              <a:rPr lang="en-US" b="0" i="0" dirty="0">
                <a:solidFill>
                  <a:srgbClr val="161616"/>
                </a:solidFill>
                <a:effectLst/>
                <a:highlight>
                  <a:srgbClr val="FFFFFF"/>
                </a:highlight>
                <a:latin typeface="Segoe UI" panose="020B0502040204020203" pitchFamily="34" charset="0"/>
              </a:rPr>
              <a:t>Under </a:t>
            </a:r>
            <a:r>
              <a:rPr lang="en-US" b="1" i="0" dirty="0">
                <a:solidFill>
                  <a:srgbClr val="161616"/>
                </a:solidFill>
                <a:effectLst/>
                <a:highlight>
                  <a:srgbClr val="FFFFFF"/>
                </a:highlight>
                <a:latin typeface="Segoe UI" panose="020B0502040204020203" pitchFamily="34" charset="0"/>
              </a:rPr>
              <a:t>Discussion title</a:t>
            </a:r>
            <a:r>
              <a:rPr lang="en-US" b="0" i="0" dirty="0">
                <a:solidFill>
                  <a:srgbClr val="161616"/>
                </a:solidFill>
                <a:effectLst/>
                <a:highlight>
                  <a:srgbClr val="FFFFFF"/>
                </a:highlight>
                <a:latin typeface="Segoe UI" panose="020B0502040204020203" pitchFamily="34" charset="0"/>
              </a:rPr>
              <a:t> enter a title for your discussion, and under </a:t>
            </a:r>
            <a:r>
              <a:rPr lang="en-US" b="1" i="0" dirty="0">
                <a:solidFill>
                  <a:srgbClr val="161616"/>
                </a:solidFill>
                <a:effectLst/>
                <a:highlight>
                  <a:srgbClr val="FFFFFF"/>
                </a:highlight>
                <a:latin typeface="Segoe UI" panose="020B0502040204020203" pitchFamily="34" charset="0"/>
              </a:rPr>
              <a:t>Write</a:t>
            </a:r>
            <a:r>
              <a:rPr lang="en-US" b="0" i="0" dirty="0">
                <a:solidFill>
                  <a:srgbClr val="161616"/>
                </a:solidFill>
                <a:effectLst/>
                <a:highlight>
                  <a:srgbClr val="FFFFFF"/>
                </a:highlight>
                <a:latin typeface="Segoe UI" panose="020B0502040204020203" pitchFamily="34" charset="0"/>
              </a:rPr>
              <a:t> enter the body of your discussion.</a:t>
            </a:r>
          </a:p>
          <a:p>
            <a:pPr algn="l">
              <a:buFont typeface="+mj-lt"/>
              <a:buAutoNum type="arabicPeriod"/>
            </a:pPr>
            <a:r>
              <a:rPr lang="en-US" b="0" i="0" dirty="0">
                <a:solidFill>
                  <a:srgbClr val="161616"/>
                </a:solidFill>
                <a:effectLst/>
                <a:highlight>
                  <a:srgbClr val="FFFFFF"/>
                </a:highlight>
                <a:latin typeface="Segoe UI" panose="020B0502040204020203" pitchFamily="34" charset="0"/>
              </a:rPr>
              <a:t>Select </a:t>
            </a:r>
            <a:r>
              <a:rPr lang="en-US" b="1" i="0" dirty="0">
                <a:solidFill>
                  <a:srgbClr val="161616"/>
                </a:solidFill>
                <a:effectLst/>
                <a:highlight>
                  <a:srgbClr val="FFFFFF"/>
                </a:highlight>
                <a:latin typeface="Segoe UI" panose="020B0502040204020203" pitchFamily="34" charset="0"/>
              </a:rPr>
              <a:t>Start discussion</a:t>
            </a:r>
            <a:r>
              <a:rPr lang="en-US" b="0" i="0" dirty="0">
                <a:solidFill>
                  <a:srgbClr val="161616"/>
                </a:solidFill>
                <a:effectLst/>
                <a:highlight>
                  <a:srgbClr val="FFFFFF"/>
                </a:highlight>
                <a:latin typeface="Segoe UI" panose="020B0502040204020203" pitchFamily="34" charset="0"/>
              </a:rPr>
              <a:t>.</a:t>
            </a:r>
          </a:p>
          <a:p>
            <a:pPr algn="l">
              <a:spcBef>
                <a:spcPts val="2400"/>
              </a:spcBef>
              <a:spcAft>
                <a:spcPts val="900"/>
              </a:spcAft>
            </a:pPr>
            <a:endParaRPr lang="en-US" b="0" i="0" dirty="0">
              <a:solidFill>
                <a:srgbClr val="161616"/>
              </a:solidFill>
              <a:effectLs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That covers a little about how GitHub inspires collaboration. </a:t>
            </a:r>
          </a:p>
          <a:p>
            <a:pPr algn="l"/>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Now let's move to how you can manage notifications, subscribe to threads, and get started with GitHub pages.</a:t>
            </a:r>
          </a:p>
          <a:p>
            <a:pPr algn="l"/>
            <a:endParaRPr lang="en-US" b="0" i="0" dirty="0">
              <a:solidFill>
                <a:srgbClr val="161616"/>
              </a:solidFill>
              <a:effectLst/>
              <a:highlight>
                <a:srgbClr val="FFFFFF"/>
              </a:highligh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86212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r>
              <a:rPr lang="en-US" dirty="0"/>
              <a:t>GitHub lets you subscribe to any thread—whether it’s an issue, pull request, discussion, or even a single gist. </a:t>
            </a:r>
          </a:p>
          <a:p>
            <a:pPr algn="l"/>
            <a:endParaRPr lang="en-US" dirty="0"/>
          </a:p>
          <a:p>
            <a:pPr algn="l"/>
            <a:r>
              <a:rPr lang="en-US" dirty="0"/>
              <a:t>By customizing your notification settings at the repository or organization level, you can choose to watch all conversations, ignore repositories you don’t actively work on, or cherry-pick individual threads.</a:t>
            </a:r>
          </a:p>
          <a:p>
            <a:pPr algn="l"/>
            <a:endParaRPr lang="en-US" b="0" i="0" dirty="0">
              <a:solidFill>
                <a:srgbClr val="161616"/>
              </a:solidFill>
              <a:effectLst/>
              <a:latin typeface="Segoe UI" panose="020B0502040204020203" pitchFamily="34" charset="0"/>
            </a:endParaRPr>
          </a:p>
          <a:p>
            <a:pPr algn="l"/>
            <a:r>
              <a:rPr lang="en-US" dirty="0"/>
              <a:t>If you want ongoing updates on a discussion, you can subscribe directly from any issue or pull request—even a single line of code can become its own thread.</a:t>
            </a:r>
          </a:p>
          <a:p>
            <a:pPr algn="l"/>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Quattrocento Sans" panose="020B0502050000020003" pitchFamily="34" charset="0"/>
              </a:rPr>
              <a:t>You can choose to subscribe to notifications for:</a:t>
            </a:r>
            <a:endParaRPr lang="en-US" b="0" i="0" dirty="0">
              <a:solidFill>
                <a:srgbClr val="161616"/>
              </a:solidFill>
              <a:effectLst/>
              <a:latin typeface="Segoe UI" panose="020B0502040204020203" pitchFamily="34" charset="0"/>
            </a:endParaRPr>
          </a:p>
          <a:p>
            <a:pPr marL="171450" indent="-171450" algn="just">
              <a:spcBef>
                <a:spcPts val="0"/>
              </a:spcBef>
              <a:spcAft>
                <a:spcPts val="600"/>
              </a:spcAft>
              <a:buFont typeface="Arial" panose="020B0604020202020204" pitchFamily="34" charset="0"/>
              <a:buChar char="•"/>
            </a:pPr>
            <a:r>
              <a:rPr lang="en-US" sz="1200" dirty="0">
                <a:latin typeface="Quattrocento Sans" panose="020B0502050000020003" pitchFamily="34" charset="0"/>
              </a:rPr>
              <a:t>A conversation in a specific issue, pull request, or gist.</a:t>
            </a:r>
          </a:p>
          <a:p>
            <a:pPr marL="171450" indent="-171450" algn="just">
              <a:spcBef>
                <a:spcPts val="0"/>
              </a:spcBef>
              <a:spcAft>
                <a:spcPts val="600"/>
              </a:spcAft>
              <a:buFont typeface="Arial" panose="020B0604020202020204" pitchFamily="34" charset="0"/>
              <a:buChar char="•"/>
            </a:pPr>
            <a:r>
              <a:rPr lang="en-US" sz="1200" dirty="0">
                <a:latin typeface="Quattrocento Sans" panose="020B0502050000020003" pitchFamily="34" charset="0"/>
              </a:rPr>
              <a:t>CI activity, such as the status of workflows in repositories set up with GitHub Actions.</a:t>
            </a:r>
          </a:p>
          <a:p>
            <a:pPr marL="171450" indent="-171450" algn="just">
              <a:spcBef>
                <a:spcPts val="0"/>
              </a:spcBef>
              <a:spcAft>
                <a:spcPts val="600"/>
              </a:spcAft>
              <a:buFont typeface="Arial" panose="020B0604020202020204" pitchFamily="34" charset="0"/>
              <a:buChar char="•"/>
            </a:pPr>
            <a:r>
              <a:rPr lang="en-US" sz="1200" dirty="0">
                <a:latin typeface="Quattrocento Sans" panose="020B0502050000020003" pitchFamily="34" charset="0"/>
              </a:rPr>
              <a:t>Repository issues, pull requests, releases, security alerts, or discussions (if enabled).</a:t>
            </a:r>
          </a:p>
          <a:p>
            <a:pPr marL="171450" indent="-171450" algn="just">
              <a:spcBef>
                <a:spcPts val="0"/>
              </a:spcBef>
              <a:spcAft>
                <a:spcPts val="600"/>
              </a:spcAft>
              <a:buFont typeface="Arial" panose="020B0604020202020204" pitchFamily="34" charset="0"/>
              <a:buChar char="•"/>
            </a:pPr>
            <a:r>
              <a:rPr lang="en-US" sz="1200" dirty="0">
                <a:latin typeface="Quattrocento Sans" panose="020B0502050000020003" pitchFamily="34" charset="0"/>
              </a:rPr>
              <a:t>All activity in a repository.</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597699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marL="0" indent="0" algn="just">
              <a:spcAft>
                <a:spcPts val="600"/>
              </a:spcAft>
              <a:buNone/>
            </a:pPr>
            <a:r>
              <a:rPr lang="en-US" sz="1200" dirty="0">
                <a:latin typeface="Quattrocento Sans" panose="020B0502050000020003" pitchFamily="34" charset="0"/>
              </a:rPr>
              <a:t>In some instances, you're automatically subscribed to conversations on GitHub. Examples include opening a pull request or issue, commenting on a thread, or being assigned to an issue or pull request.</a:t>
            </a:r>
          </a:p>
          <a:p>
            <a:pPr marL="0" indent="0" algn="just">
              <a:spcAft>
                <a:spcPts val="600"/>
              </a:spcAft>
              <a:buNone/>
            </a:pPr>
            <a:endParaRPr lang="en-US" sz="1200" dirty="0">
              <a:latin typeface="Quattrocento Sans" panose="020B0502050000020003" pitchFamily="34" charset="0"/>
            </a:endParaRPr>
          </a:p>
          <a:p>
            <a:pPr marL="0" indent="0" algn="just">
              <a:spcAft>
                <a:spcPts val="600"/>
              </a:spcAft>
              <a:buNone/>
            </a:pPr>
            <a:r>
              <a:rPr lang="en-US" sz="1200" dirty="0">
                <a:latin typeface="Quattrocento Sans" panose="020B0502050000020003" pitchFamily="34" charset="0"/>
              </a:rPr>
              <a:t>If you're no longer interested in a conversation, you can unsubscribe, </a:t>
            </a:r>
            <a:r>
              <a:rPr lang="en-US" sz="1200" i="1" dirty="0" err="1">
                <a:latin typeface="Quattrocento Sans" panose="020B0502050000020003" pitchFamily="34" charset="0"/>
              </a:rPr>
              <a:t>unwatch</a:t>
            </a:r>
            <a:r>
              <a:rPr lang="en-US" sz="1200" dirty="0">
                <a:latin typeface="Quattrocento Sans" panose="020B0502050000020003" pitchFamily="34" charset="0"/>
              </a:rPr>
              <a:t>, or customize the types of notifications you'll receive in the future.</a:t>
            </a:r>
          </a:p>
          <a:p>
            <a:pPr marL="0" indent="0" algn="just">
              <a:spcAft>
                <a:spcPts val="600"/>
              </a:spcAft>
              <a:buNone/>
            </a:pPr>
            <a:endParaRPr lang="en-US" sz="1200" dirty="0">
              <a:latin typeface="Quattrocento Sans" panose="020B0502050000020003" pitchFamily="34" charset="0"/>
            </a:endParaRPr>
          </a:p>
          <a:p>
            <a:pPr marL="0" indent="0" algn="just">
              <a:spcAft>
                <a:spcPts val="600"/>
              </a:spcAft>
              <a:buNone/>
            </a:pPr>
            <a:r>
              <a:rPr lang="en-US" sz="1200" dirty="0">
                <a:latin typeface="Quattrocento Sans" panose="020B0502050000020003" pitchFamily="34" charset="0"/>
              </a:rPr>
              <a:t>If you're ever interested in issues that mention a certain user, you can use </a:t>
            </a:r>
            <a:r>
              <a:rPr lang="en-US" sz="1200" i="1" dirty="0">
                <a:latin typeface="Quattrocento Sans" panose="020B0502050000020003" pitchFamily="34" charset="0"/>
              </a:rPr>
              <a:t>mentions</a:t>
            </a:r>
            <a:r>
              <a:rPr lang="en-US" sz="1200" dirty="0">
                <a:latin typeface="Quattrocento Sans" panose="020B0502050000020003" pitchFamily="34" charset="0"/>
              </a:rPr>
              <a:t>: as the qualifier to find those specific issues.</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49903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r>
              <a:rPr lang="en-US" dirty="0"/>
              <a:t>As we round out our tour of GitHub’s collaboration and content tools, let’s talk about </a:t>
            </a:r>
            <a:r>
              <a:rPr lang="en-US" b="1" dirty="0"/>
              <a:t>GitHub Pages</a:t>
            </a:r>
            <a:r>
              <a:rPr lang="en-US" dirty="0"/>
              <a:t>—a built-in static site hosting service that turns any repository into a live website. Whether you want a personal portfolio, project documentation site, or an organization landing page, GitHub Pages makes it easy: you simply add your HTML, CSS, and JavaScript (or Markdown files that Jekyll can build), push to a designated branch, and—your site is published.</a:t>
            </a:r>
          </a:p>
          <a:p>
            <a:pPr algn="l"/>
            <a:endParaRPr lang="en-US" b="0" i="0" dirty="0">
              <a:solidFill>
                <a:srgbClr val="161616"/>
              </a:solidFill>
              <a:effectLst/>
              <a:latin typeface="Segoe UI" panose="020B0502040204020203" pitchFamily="34" charset="0"/>
            </a:endParaRPr>
          </a:p>
          <a:p>
            <a:pPr algn="l"/>
            <a:r>
              <a:rPr lang="en-US" dirty="0"/>
              <a:t>What makes Pages so powerful is the seamless workflow: every time you edit and push changes to your repo, GitHub automatically rebuilds and deploys the site. This means your documentation, demos, or blog posts stay in sync with your code—no separate deployment pipeline required. And because it’s all managed through Git, you get version history, pull-request–driven updates, and collaborative editing out of the box.</a:t>
            </a:r>
          </a:p>
          <a:p>
            <a:pPr algn="l"/>
            <a:endParaRPr lang="en-US" b="0" i="0" dirty="0">
              <a:solidFill>
                <a:srgbClr val="161616"/>
              </a:solidFill>
              <a:effectLst/>
              <a:latin typeface="Segoe UI" panose="020B0502040204020203" pitchFamily="34" charset="0"/>
            </a:endParaRPr>
          </a:p>
          <a:p>
            <a:pPr algn="l"/>
            <a:r>
              <a:rPr lang="en-US" dirty="0"/>
              <a:t>Up until now, you’ve explored GitHub’s core capabilities—from spinning up repositories and working through the GitHub Flow, to collaborating via issues, discussions, and even publishing with GitHub Pages. </a:t>
            </a:r>
          </a:p>
          <a:p>
            <a:pPr algn="l"/>
            <a:endParaRPr lang="en-US" dirty="0"/>
          </a:p>
          <a:p>
            <a:pPr algn="l"/>
            <a:r>
              <a:rPr lang="en-US" dirty="0"/>
              <a:t>Now it’s time to put all of that into action with our first exercise.</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95580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put everything we’ve covered into practice with a hands-on exercise. </a:t>
            </a:r>
          </a:p>
          <a:p>
            <a:endParaRPr lang="en-US" dirty="0"/>
          </a:p>
          <a:p>
            <a:r>
              <a:rPr lang="en-US" dirty="0"/>
              <a:t>When you click </a:t>
            </a:r>
            <a:r>
              <a:rPr lang="en-US" b="1" dirty="0"/>
              <a:t>Start the exercise on GitHub</a:t>
            </a:r>
            <a:r>
              <a:rPr lang="en-US" dirty="0"/>
              <a:t>, you’ll land in a ready-to-use template repository that walks you through the core tasks: creating branches, committing files, opening pull requests, and merging them. This guided tour is designed to reinforce your understanding of the GitHub Flow in a safe, self-checking environment.</a:t>
            </a:r>
          </a:p>
          <a:p>
            <a:endParaRPr lang="en-US" dirty="0"/>
          </a:p>
          <a:p>
            <a:r>
              <a:rPr lang="en-US" dirty="0"/>
              <a:t>As you work through each challenge, you’ll see in-browser feedback to let you know when you’ve successfully completed an action. </a:t>
            </a:r>
          </a:p>
          <a:p>
            <a:endParaRPr lang="en-US" dirty="0"/>
          </a:p>
          <a:p>
            <a:r>
              <a:rPr lang="en-US" dirty="0"/>
              <a:t>Don’t worry about the underlying workflow files—they’re set up to validate your steps automatically, so you can focus on the tasks themselves. When you’ve finished, come back here, and we’ll do a quick knowledge check together, recap the highlights of the module, and award you a badge for conquering this exercise. </a:t>
            </a:r>
          </a:p>
          <a:p>
            <a:endParaRPr lang="en-US" dirty="0"/>
          </a:p>
          <a:p>
            <a:r>
              <a:rPr lang="en-US" dirty="0"/>
              <a:t>Enjoy exploring GitHub, and don’t hesitate to pause and revisit any section if you need a refresher!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619694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on making it to the end of the module! Now it’s time to put your knowledge to the test with a short, three-question assessment. </a:t>
            </a:r>
          </a:p>
          <a:p>
            <a:endParaRPr lang="en-US" dirty="0"/>
          </a:p>
          <a:p>
            <a:r>
              <a:rPr lang="en-US" dirty="0"/>
              <a:t>This is your opportunity to reinforce what you’ve learned about reporting issues, working with branches and pull requests, and contributing to projects when you don’t have direct write access. </a:t>
            </a:r>
          </a:p>
          <a:p>
            <a:endParaRPr lang="en-US" dirty="0"/>
          </a:p>
          <a:p>
            <a:r>
              <a:rPr lang="en-US" dirty="0"/>
              <a:t>Read each question carefully, select the response that most closely matches best practices on GitHub, and trust your instincts—let’s see how well you’ve absorbed the GitHub Flow!</a:t>
            </a:r>
          </a:p>
          <a:p>
            <a:pPr marL="0" indent="0" algn="l">
              <a:buFont typeface="+mj-lt"/>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9919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8000" b="1" dirty="0"/>
              <a:t>What is the best way to report a bug to a GitHub project?</a:t>
            </a:r>
          </a:p>
          <a:p>
            <a:pPr marL="0" indent="0">
              <a:buFont typeface="Arial" panose="020B0604020202020204" pitchFamily="34" charset="0"/>
              <a:buNone/>
            </a:pPr>
            <a:endParaRPr lang="en-US" sz="8000" dirty="0"/>
          </a:p>
          <a:p>
            <a:pPr marL="0" indent="0">
              <a:buFont typeface="Arial" panose="020B0604020202020204" pitchFamily="34" charset="0"/>
              <a:buNone/>
            </a:pPr>
            <a:r>
              <a:rPr lang="en-US" sz="8000" b="1" dirty="0"/>
              <a:t>Send an email to a project owner.</a:t>
            </a:r>
            <a:br>
              <a:rPr lang="en-US" sz="8000" dirty="0"/>
            </a:br>
            <a:r>
              <a:rPr lang="en-US" sz="8000" i="1" dirty="0"/>
              <a:t>Explanation:</a:t>
            </a:r>
            <a:r>
              <a:rPr lang="en-US" sz="8000" dirty="0"/>
              <a:t> This hides the issue from the wider community and doesn’t leverage the project’s public issue tracker.</a:t>
            </a:r>
          </a:p>
          <a:p>
            <a:pPr marL="0" indent="0">
              <a:buFont typeface="Arial" panose="020B0604020202020204" pitchFamily="34" charset="0"/>
              <a:buNone/>
            </a:pPr>
            <a:endParaRPr lang="en-US" sz="8000" b="1" dirty="0"/>
          </a:p>
          <a:p>
            <a:pPr marL="0" indent="0">
              <a:buFont typeface="Arial" panose="020B0604020202020204" pitchFamily="34" charset="0"/>
              <a:buNone/>
            </a:pPr>
            <a:r>
              <a:rPr lang="en-US" sz="8000" b="1" dirty="0"/>
              <a:t>I don’t bother reporting software bugs because there’s no transparency…</a:t>
            </a:r>
            <a:br>
              <a:rPr lang="en-US" sz="8000" dirty="0"/>
            </a:br>
            <a:r>
              <a:rPr lang="en-US" sz="8000" i="1" dirty="0"/>
              <a:t>Explanation:</a:t>
            </a:r>
            <a:r>
              <a:rPr lang="en-US" sz="8000" dirty="0"/>
              <a:t> Skipping the official process prevents collaboration and feedback, and assumes issues won’t be addressed.</a:t>
            </a:r>
          </a:p>
          <a:p>
            <a:pPr marL="0" indent="0">
              <a:buFont typeface="Arial" panose="020B0604020202020204" pitchFamily="34" charset="0"/>
              <a:buNone/>
            </a:pPr>
            <a:endParaRPr lang="en-US" sz="8000" b="1" dirty="0"/>
          </a:p>
          <a:p>
            <a:pPr marL="0" indent="0">
              <a:buFont typeface="Arial" panose="020B0604020202020204" pitchFamily="34" charset="0"/>
              <a:buNone/>
            </a:pPr>
            <a:r>
              <a:rPr lang="en-US" sz="8000" b="1" dirty="0"/>
              <a:t>Search for the bug in the project’s existing issues, and create a new one if it hasn’t been reported yet.</a:t>
            </a:r>
            <a:br>
              <a:rPr lang="en-US" sz="8000" dirty="0"/>
            </a:br>
            <a:r>
              <a:rPr lang="en-US" sz="8000" i="1" dirty="0"/>
              <a:t>Explanation:</a:t>
            </a:r>
            <a:r>
              <a:rPr lang="en-US" sz="8000" dirty="0"/>
              <a:t> This avoids duplicate reports, uses the project’s public issue system, and invites community input.</a:t>
            </a:r>
          </a:p>
          <a:p>
            <a:pPr marL="0" indent="0">
              <a:buFont typeface="Arial" panose="020B0604020202020204" pitchFamily="34" charset="0"/>
              <a:buNone/>
            </a:pPr>
            <a:endParaRPr lang="en-US" sz="8000" b="1" dirty="0"/>
          </a:p>
          <a:p>
            <a:pPr marL="0" indent="0">
              <a:buFont typeface="Arial" panose="020B0604020202020204" pitchFamily="34" charset="0"/>
              <a:buNone/>
            </a:pPr>
            <a:r>
              <a:rPr lang="en-US" sz="8000" b="1" dirty="0"/>
              <a:t>Correct answer C:</a:t>
            </a:r>
            <a:r>
              <a:rPr lang="en-US" sz="8000" dirty="0"/>
              <a:t> Search for the bug in the project’s existing issues, and create a new one if it hasn’t been reported yet.</a:t>
            </a:r>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554012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8000" b="1" dirty="0"/>
              <a:t>Suppose you created a bug fix on a new branch and want it to become part of the next production build generated from the main branch. What should you do next?</a:t>
            </a:r>
          </a:p>
          <a:p>
            <a:endParaRPr lang="en-US" sz="8000" dirty="0"/>
          </a:p>
          <a:p>
            <a:pPr>
              <a:buFont typeface="Arial" panose="020B0604020202020204" pitchFamily="34" charset="0"/>
              <a:buNone/>
            </a:pPr>
            <a:r>
              <a:rPr lang="en-US" sz="8000" b="1" dirty="0"/>
              <a:t>Copy your branch changes and commit them directly to the main branch.</a:t>
            </a:r>
            <a:br>
              <a:rPr lang="en-US" sz="8000" dirty="0"/>
            </a:br>
            <a:r>
              <a:rPr lang="en-US" sz="8000" i="1" dirty="0"/>
              <a:t>Explanation:</a:t>
            </a:r>
            <a:r>
              <a:rPr lang="en-US" sz="8000" dirty="0"/>
              <a:t> Committing directly to the main branch bypasses code review and risks destabilizing the production code.</a:t>
            </a:r>
          </a:p>
          <a:p>
            <a:pPr>
              <a:buFont typeface="Arial" panose="020B0604020202020204" pitchFamily="34" charset="0"/>
              <a:buNone/>
            </a:pPr>
            <a:endParaRPr lang="en-US" sz="8000" b="1" dirty="0"/>
          </a:p>
          <a:p>
            <a:pPr>
              <a:buFont typeface="Arial" panose="020B0604020202020204" pitchFamily="34" charset="0"/>
              <a:buNone/>
            </a:pPr>
            <a:r>
              <a:rPr lang="en-US" sz="8000" b="1" dirty="0"/>
              <a:t>Create a pull request to merge your new branch into the main branch.</a:t>
            </a:r>
            <a:br>
              <a:rPr lang="en-US" sz="8000" dirty="0"/>
            </a:br>
            <a:r>
              <a:rPr lang="en-US" sz="8000" i="1" dirty="0"/>
              <a:t>Explanation:</a:t>
            </a:r>
            <a:r>
              <a:rPr lang="en-US" sz="8000" dirty="0"/>
              <a:t> A pull request enables review, automated checks, and safe integration of your changes.</a:t>
            </a:r>
          </a:p>
          <a:p>
            <a:pPr>
              <a:buFont typeface="Arial" panose="020B0604020202020204" pitchFamily="34" charset="0"/>
              <a:buNone/>
            </a:pPr>
            <a:endParaRPr lang="en-US" sz="8000" b="1" dirty="0"/>
          </a:p>
          <a:p>
            <a:pPr>
              <a:buFont typeface="Arial" panose="020B0604020202020204" pitchFamily="34" charset="0"/>
              <a:buNone/>
            </a:pPr>
            <a:r>
              <a:rPr lang="en-US" sz="8000" b="1" dirty="0"/>
              <a:t>On second thought, maybe I won’t share this fix…</a:t>
            </a:r>
            <a:br>
              <a:rPr lang="en-US" sz="8000" dirty="0"/>
            </a:br>
            <a:r>
              <a:rPr lang="en-US" sz="8000" i="1" dirty="0"/>
              <a:t>Explanation:</a:t>
            </a:r>
            <a:r>
              <a:rPr lang="en-US" sz="8000" dirty="0"/>
              <a:t> Keeping fixes private prevents the broader project from benefiting and undermines collaboration.</a:t>
            </a:r>
          </a:p>
          <a:p>
            <a:endParaRPr lang="en-US" sz="8000" b="1" dirty="0"/>
          </a:p>
          <a:p>
            <a:r>
              <a:rPr lang="en-US" sz="8000" b="1" dirty="0"/>
              <a:t>Correct answer B:</a:t>
            </a:r>
            <a:r>
              <a:rPr lang="en-US" sz="8000" dirty="0"/>
              <a:t> Create a pull request to merge your new branch into the main branch.</a:t>
            </a:r>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11929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r>
              <a:rPr lang="en-US" dirty="0"/>
              <a:t>At its core, GitHub is a cloud-based platform built on Git, the industry-standard distributed version control system. </a:t>
            </a:r>
          </a:p>
          <a:p>
            <a:pPr algn="l"/>
            <a:endParaRPr lang="en-US" dirty="0"/>
          </a:p>
          <a:p>
            <a:pPr algn="l"/>
            <a:r>
              <a:rPr lang="en-US" dirty="0"/>
              <a:t>You can think of GitHub as a toolkit plus a community hub—it gives you a web interface, a command-line experience, and an overall workflow designed so teams can collaborate seamlessly. </a:t>
            </a:r>
          </a:p>
          <a:p>
            <a:pPr algn="l"/>
            <a:endParaRPr lang="en-US" dirty="0"/>
          </a:p>
          <a:p>
            <a:pPr algn="l"/>
            <a:r>
              <a:rPr lang="en-US" dirty="0"/>
              <a:t>Whether you’re pushing code, reviewing a pull request, or opening an issue, GitHub handles the heavy lifting of versioning and collaboration, so you can focus on writing great software.</a:t>
            </a:r>
          </a:p>
          <a:p>
            <a:pPr algn="l"/>
            <a:endParaRPr lang="en-US" b="0" i="0" dirty="0">
              <a:solidFill>
                <a:srgbClr val="161616"/>
              </a:solidFill>
              <a:effectLst/>
              <a:latin typeface="Segoe UI" panose="020B0502040204020203" pitchFamily="34" charset="0"/>
            </a:endParaRPr>
          </a:p>
          <a:p>
            <a:r>
              <a:rPr lang="en-US" dirty="0"/>
              <a:t>On the right, you see a layered diagram of the GitHub platform. From bottom to top, it’s organized into five pillars:</a:t>
            </a:r>
          </a:p>
          <a:p>
            <a:pPr marL="171450" indent="-171450">
              <a:buFont typeface="Arial" panose="020B0604020202020204" pitchFamily="34" charset="0"/>
              <a:buChar char="•"/>
            </a:pPr>
            <a:r>
              <a:rPr lang="en-US" b="1" dirty="0"/>
              <a:t>Scale</a:t>
            </a:r>
            <a:r>
              <a:rPr lang="en-US" dirty="0"/>
              <a:t> – the infrastructure that keeps GitHub fast and reliable, even as your organization grows</a:t>
            </a:r>
          </a:p>
          <a:p>
            <a:pPr marL="171450" indent="-171450">
              <a:buFont typeface="Arial" panose="020B0604020202020204" pitchFamily="34" charset="0"/>
              <a:buChar char="•"/>
            </a:pPr>
            <a:r>
              <a:rPr lang="en-US" b="1" dirty="0"/>
              <a:t>Security</a:t>
            </a:r>
            <a:r>
              <a:rPr lang="en-US" dirty="0"/>
              <a:t> – features like code scanning and secret detection that help you ship safely</a:t>
            </a:r>
          </a:p>
          <a:p>
            <a:pPr marL="171450" indent="-171450">
              <a:buFont typeface="Arial" panose="020B0604020202020204" pitchFamily="34" charset="0"/>
              <a:buChar char="•"/>
            </a:pPr>
            <a:r>
              <a:rPr lang="en-US" b="1" dirty="0"/>
              <a:t>Productivity</a:t>
            </a:r>
            <a:r>
              <a:rPr lang="en-US" dirty="0"/>
              <a:t> – tools such as code review, automation, and project boards to keep work moving</a:t>
            </a:r>
          </a:p>
          <a:p>
            <a:pPr marL="171450" indent="-171450">
              <a:buFont typeface="Arial" panose="020B0604020202020204" pitchFamily="34" charset="0"/>
              <a:buChar char="•"/>
            </a:pPr>
            <a:r>
              <a:rPr lang="en-US" b="1" dirty="0"/>
              <a:t>Collaboration</a:t>
            </a:r>
            <a:r>
              <a:rPr lang="en-US" dirty="0"/>
              <a:t> – pull requests, issues, and discussions that let teams work in concert</a:t>
            </a:r>
          </a:p>
          <a:p>
            <a:pPr marL="171450" indent="-171450">
              <a:buFont typeface="Arial" panose="020B0604020202020204" pitchFamily="34" charset="0"/>
              <a:buChar char="•"/>
            </a:pPr>
            <a:r>
              <a:rPr lang="en-US" b="1" dirty="0"/>
              <a:t>AI</a:t>
            </a:r>
            <a:r>
              <a:rPr lang="en-US" dirty="0"/>
              <a:t> – intelligent suggestions and automation powered by machine learning to accelerate your workflow</a:t>
            </a:r>
            <a:br>
              <a:rPr lang="en-US" dirty="0"/>
            </a:br>
            <a:endParaRPr lang="en-US" dirty="0"/>
          </a:p>
          <a:p>
            <a:pPr marL="0" indent="0">
              <a:buFont typeface="Arial" panose="020B0604020202020204" pitchFamily="34" charset="0"/>
              <a:buNone/>
            </a:pPr>
            <a:r>
              <a:rPr lang="en-US" dirty="0"/>
              <a:t>We’ll unpack each of these in a moment, so you understand not just what GitHub does, but how it supports your entire development lifecycle.</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88678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8000" b="1" dirty="0"/>
              <a:t>Suppose you’d like to work with a project on GitHub, but you don’t have write access to the project. What can you do to contribute?</a:t>
            </a:r>
          </a:p>
          <a:p>
            <a:endParaRPr lang="en-US" sz="8000" dirty="0"/>
          </a:p>
          <a:p>
            <a:pPr marL="0" indent="0">
              <a:buFont typeface="Arial" panose="020B0604020202020204" pitchFamily="34" charset="0"/>
              <a:buNone/>
            </a:pPr>
            <a:r>
              <a:rPr lang="en-US" sz="8000" b="1" dirty="0"/>
              <a:t>Fork the project’s repository to your GitHub account, clone the forked repository… and submit a pull request to the target (upstream) repository.</a:t>
            </a:r>
            <a:br>
              <a:rPr lang="en-US" sz="8000" dirty="0"/>
            </a:br>
            <a:r>
              <a:rPr lang="en-US" sz="8000" i="1" dirty="0"/>
              <a:t>Explanation:</a:t>
            </a:r>
            <a:r>
              <a:rPr lang="en-US" sz="8000" dirty="0"/>
              <a:t> Forking and submitting a pull request is the standard workflow for contributing without direct write permissions.</a:t>
            </a:r>
          </a:p>
          <a:p>
            <a:pPr marL="0" indent="0">
              <a:buFont typeface="Arial" panose="020B0604020202020204" pitchFamily="34" charset="0"/>
              <a:buNone/>
            </a:pPr>
            <a:endParaRPr lang="en-US" sz="8000" b="1" dirty="0"/>
          </a:p>
          <a:p>
            <a:pPr marL="0" indent="0">
              <a:buFont typeface="Arial" panose="020B0604020202020204" pitchFamily="34" charset="0"/>
              <a:buNone/>
            </a:pPr>
            <a:r>
              <a:rPr lang="en-US" sz="8000" b="1" dirty="0"/>
              <a:t>Clone the project to your local machine and push updates directly to the project repository.</a:t>
            </a:r>
            <a:br>
              <a:rPr lang="en-US" sz="8000" dirty="0"/>
            </a:br>
            <a:r>
              <a:rPr lang="en-US" sz="8000" i="1" dirty="0"/>
              <a:t>Explanation:</a:t>
            </a:r>
            <a:r>
              <a:rPr lang="en-US" sz="8000" dirty="0"/>
              <a:t> You can’t push directly without write access, so this will be rejected by GitHub.</a:t>
            </a:r>
          </a:p>
          <a:p>
            <a:pPr marL="0" indent="0">
              <a:buFont typeface="Arial" panose="020B0604020202020204" pitchFamily="34" charset="0"/>
              <a:buNone/>
            </a:pPr>
            <a:endParaRPr lang="en-US" sz="8000" b="1" dirty="0"/>
          </a:p>
          <a:p>
            <a:pPr marL="0" indent="0">
              <a:buFont typeface="Arial" panose="020B0604020202020204" pitchFamily="34" charset="0"/>
              <a:buNone/>
            </a:pPr>
            <a:r>
              <a:rPr lang="en-US" sz="8000" b="1" dirty="0"/>
              <a:t>Use git commands to make a copy of the project so you can work locally. Submit an issue to get your changes into the target repository.</a:t>
            </a:r>
            <a:br>
              <a:rPr lang="en-US" sz="8000" dirty="0"/>
            </a:br>
            <a:r>
              <a:rPr lang="en-US" sz="8000" i="1" dirty="0"/>
              <a:t>Explanation:</a:t>
            </a:r>
            <a:r>
              <a:rPr lang="en-US" sz="8000" dirty="0"/>
              <a:t> Filing an issue alone doesn’t include code changes; you still need to fork and submit a pull request for actual contributions.</a:t>
            </a:r>
          </a:p>
          <a:p>
            <a:pPr>
              <a:buFont typeface="Arial" panose="020B0604020202020204" pitchFamily="34" charset="0"/>
              <a:buChar char="•"/>
            </a:pPr>
            <a:endParaRPr lang="en-US" sz="8000" dirty="0"/>
          </a:p>
          <a:p>
            <a:r>
              <a:rPr lang="en-US" sz="8000" b="1" dirty="0"/>
              <a:t>Correct answer A:</a:t>
            </a:r>
            <a:r>
              <a:rPr lang="en-US" sz="8000" dirty="0"/>
              <a:t> Fork the project’s repository to your GitHub account, clone the forked repository to your local machine, push changes to your repository, and submit a pull request to the target (upstream) repository.</a:t>
            </a:r>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75839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indent="0">
              <a:buNone/>
            </a:pPr>
            <a:r>
              <a:rPr lang="en-US" dirty="0"/>
              <a:t>We’ve covered a lot of ground in this module. </a:t>
            </a:r>
          </a:p>
          <a:p>
            <a:pPr marL="171450" indent="-171450">
              <a:buFont typeface="Arial" panose="020B0604020202020204" pitchFamily="34" charset="0"/>
              <a:buChar char="•"/>
            </a:pPr>
            <a:r>
              <a:rPr lang="en-US" dirty="0"/>
              <a:t>First, you learned the fundamental features of GitHub—what makes it a powerful, AI-enabled platform built on Git. </a:t>
            </a:r>
          </a:p>
          <a:p>
            <a:pPr marL="171450" indent="-171450">
              <a:buFont typeface="Arial" panose="020B0604020202020204" pitchFamily="34" charset="0"/>
              <a:buChar char="•"/>
            </a:pPr>
            <a:r>
              <a:rPr lang="en-US" dirty="0"/>
              <a:t>Then, we dove into repository management: creating repos, adding files, and organizing your work. </a:t>
            </a:r>
          </a:p>
          <a:p>
            <a:pPr marL="171450" indent="-171450">
              <a:buFont typeface="Arial" panose="020B0604020202020204" pitchFamily="34" charset="0"/>
              <a:buChar char="•"/>
            </a:pPr>
            <a:r>
              <a:rPr lang="en-US" dirty="0"/>
              <a:t>We walked through the GitHub Flow—branches for safe experimentation, commits as your project history, and pull requests to collaborate and merge changes. </a:t>
            </a:r>
          </a:p>
          <a:p>
            <a:pPr marL="171450" indent="-171450">
              <a:buFont typeface="Arial" panose="020B0604020202020204" pitchFamily="34" charset="0"/>
              <a:buChar char="•"/>
            </a:pPr>
            <a:r>
              <a:rPr lang="en-US" dirty="0"/>
              <a:t>Next, we explored GitHub’s collaborative tools—Issues for tracking work, Discussions for open-ended conversations, and the notifications and subscriptions that help you stay in the loop. </a:t>
            </a:r>
          </a:p>
          <a:p>
            <a:pPr marL="0" indent="0">
              <a:buNone/>
            </a:pPr>
            <a:endParaRPr lang="en-US" dirty="0"/>
          </a:p>
          <a:p>
            <a:pPr marL="0" indent="0">
              <a:buNone/>
            </a:pPr>
            <a:r>
              <a:rPr lang="en-US" dirty="0"/>
              <a:t>By the end, you knew how to tailor GitHub to your team’s workflow, keeping both code and conversation clear and connected.</a:t>
            </a:r>
          </a:p>
          <a:p>
            <a:pPr marL="0" indent="0">
              <a:buNone/>
            </a:pPr>
            <a:endParaRPr lang="en-US" sz="1200" dirty="0">
              <a:solidFill>
                <a:schemeClr val="tx2">
                  <a:lumMod val="75000"/>
                  <a:lumOff val="25000"/>
                </a:schemeClr>
              </a:solidFill>
              <a:effectLst/>
              <a:ea typeface="Aptos" panose="020B0004020202020204" pitchFamily="34" charset="0"/>
              <a:cs typeface="Times New Roman" panose="02020603050405020304" pitchFamily="18" charset="0"/>
            </a:endParaRPr>
          </a:p>
          <a:p>
            <a:pPr marL="0" indent="0">
              <a:buNone/>
            </a:pPr>
            <a:r>
              <a:rPr lang="en-US" dirty="0"/>
              <a:t>Now that you’re comfortable with the basics, you’re ready to take your project to the next level. </a:t>
            </a:r>
          </a:p>
          <a:p>
            <a:pPr marL="0" indent="0">
              <a:buNone/>
            </a:pPr>
            <a:endParaRPr lang="en-US" dirty="0"/>
          </a:p>
          <a:p>
            <a:pPr marL="0" indent="0">
              <a:buNone/>
            </a:pPr>
            <a:r>
              <a:rPr lang="en-US" dirty="0"/>
              <a:t>I encourage you to explore best practices for uploading and structuring your code, automating workflows with GitHub Actions, and securing your repositories with advanced features like code scanning and </a:t>
            </a:r>
            <a:r>
              <a:rPr lang="en-US" dirty="0" err="1"/>
              <a:t>Dependabot</a:t>
            </a:r>
            <a:r>
              <a:rPr lang="en-US" dirty="0"/>
              <a:t>. </a:t>
            </a:r>
          </a:p>
          <a:p>
            <a:pPr marL="0" indent="0">
              <a:buNone/>
            </a:pPr>
            <a:endParaRPr lang="en-US" dirty="0"/>
          </a:p>
          <a:p>
            <a:pPr marL="0" indent="0">
              <a:buNone/>
            </a:pPr>
            <a:r>
              <a:rPr lang="en-US" dirty="0"/>
              <a:t>Below are some resources to deepen your knowledge—feel free to bookmark them and refer back as you continue your GitHub journey.</a:t>
            </a:r>
            <a:endParaRPr lang="en-US" sz="1200" dirty="0">
              <a:solidFill>
                <a:schemeClr val="tx2">
                  <a:lumMod val="75000"/>
                  <a:lumOff val="25000"/>
                </a:schemeClr>
              </a:solidFill>
              <a:effectLst/>
              <a:ea typeface="Aptos" panose="020B0004020202020204" pitchFamily="34" charset="0"/>
              <a:cs typeface="Times New Roman" panose="02020603050405020304" pitchFamily="18"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8:02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79971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top: </a:t>
            </a:r>
            <a:r>
              <a:rPr lang="en-US" b="1" dirty="0"/>
              <a:t>Generative AI</a:t>
            </a:r>
            <a:r>
              <a:rPr lang="en-US" dirty="0"/>
              <a:t>. </a:t>
            </a:r>
          </a:p>
          <a:p>
            <a:endParaRPr lang="en-US" dirty="0"/>
          </a:p>
          <a:p>
            <a:r>
              <a:rPr lang="en-US" dirty="0"/>
              <a:t>Right now, AI is revolutionizing how we write, review, and secure code. </a:t>
            </a:r>
          </a:p>
          <a:p>
            <a:endParaRPr lang="en-US" dirty="0"/>
          </a:p>
          <a:p>
            <a:r>
              <a:rPr lang="en-US" dirty="0"/>
              <a:t>On GitHub Enterprise, AI powers pull-request suggestions and automated issue triage, so you spend less time on the mundane. Copilot helps you draft code snippets in real time, and behind the scenes AI runs security checks at machine speed—uncovering vulnerabilities before they ever reach production. </a:t>
            </a:r>
          </a:p>
          <a:p>
            <a:endParaRPr lang="en-US" dirty="0"/>
          </a:p>
          <a:p>
            <a:r>
              <a:rPr lang="en-US" dirty="0"/>
              <a:t>It’s like having an intelligent teammate who never misses a detail.</a:t>
            </a:r>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6203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is really GitHub’s heartbeat. </a:t>
            </a:r>
          </a:p>
          <a:p>
            <a:endParaRPr lang="en-US" dirty="0"/>
          </a:p>
          <a:p>
            <a:r>
              <a:rPr lang="en-US" dirty="0"/>
              <a:t>We all know that poor collaboration costs time—and money. </a:t>
            </a:r>
          </a:p>
          <a:p>
            <a:endParaRPr lang="en-US" dirty="0"/>
          </a:p>
          <a:p>
            <a:r>
              <a:rPr lang="en-US" dirty="0"/>
              <a:t>That’s why GitHub bundles tools like </a:t>
            </a:r>
            <a:r>
              <a:rPr lang="en-US" b="1" dirty="0"/>
              <a:t>Repositories</a:t>
            </a:r>
            <a:r>
              <a:rPr lang="en-US" dirty="0"/>
              <a:t>, </a:t>
            </a:r>
            <a:r>
              <a:rPr lang="en-US" b="1" dirty="0"/>
              <a:t>Issues</a:t>
            </a:r>
            <a:r>
              <a:rPr lang="en-US" dirty="0"/>
              <a:t>, and </a:t>
            </a:r>
            <a:r>
              <a:rPr lang="en-US" b="1" dirty="0"/>
              <a:t>Pull Requests</a:t>
            </a:r>
            <a:r>
              <a:rPr lang="en-US" dirty="0"/>
              <a:t> into one seamless experience. </a:t>
            </a:r>
          </a:p>
          <a:p>
            <a:endParaRPr lang="en-US" dirty="0"/>
          </a:p>
          <a:p>
            <a:r>
              <a:rPr lang="en-US" dirty="0"/>
              <a:t>Whether you’re a developer, project manager, or operations lead, these features let you comment, assign, and track work without context switching. </a:t>
            </a:r>
          </a:p>
          <a:p>
            <a:endParaRPr lang="en-US" dirty="0"/>
          </a:p>
          <a:p>
            <a:r>
              <a:rPr lang="en-US" dirty="0"/>
              <a:t>The result? </a:t>
            </a:r>
          </a:p>
          <a:p>
            <a:endParaRPr lang="en-US" dirty="0"/>
          </a:p>
          <a:p>
            <a:r>
              <a:rPr lang="en-US" dirty="0"/>
              <a:t>Faster approvals, tighter feedback loops, and shipping more features, more often.</a:t>
            </a:r>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0924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a:t>
            </a:r>
            <a:r>
              <a:rPr lang="en-US" b="1" dirty="0"/>
              <a:t>Productivity</a:t>
            </a:r>
            <a:r>
              <a:rPr lang="en-US" dirty="0"/>
              <a:t>. </a:t>
            </a:r>
          </a:p>
          <a:p>
            <a:endParaRPr lang="en-US" dirty="0"/>
          </a:p>
          <a:p>
            <a:r>
              <a:rPr lang="en-US" dirty="0"/>
              <a:t>GitHub’s built-in CI/CD pipelines via GitHub Actions mean you can ‘set it and forget it.’ </a:t>
            </a:r>
          </a:p>
          <a:p>
            <a:endParaRPr lang="en-US" dirty="0"/>
          </a:p>
          <a:p>
            <a:r>
              <a:rPr lang="en-US" dirty="0"/>
              <a:t>Once you define workflows—whether running tests, deploying to staging, or notifying Slack—GitHub takes care of the rest. </a:t>
            </a:r>
          </a:p>
          <a:p>
            <a:endParaRPr lang="en-US" dirty="0"/>
          </a:p>
          <a:p>
            <a:r>
              <a:rPr lang="en-US" dirty="0"/>
              <a:t>This automation frees your team from repetitive tasks so they can focus on the fun stuff: designing, coding, and innovating.</a:t>
            </a:r>
            <a:br>
              <a:rPr lang="en-US" b="0" i="0" dirty="0">
                <a:solidFill>
                  <a:srgbClr val="161616"/>
                </a:solidFill>
                <a:effectLst/>
                <a:latin typeface="Segoe UI" panose="020B0502040204020203" pitchFamily="34" charset="0"/>
              </a:rPr>
            </a:br>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8294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isn’t an afterthought on GitHub—it’s baked in. </a:t>
            </a:r>
          </a:p>
          <a:p>
            <a:endParaRPr lang="en-US" dirty="0"/>
          </a:p>
          <a:p>
            <a:r>
              <a:rPr lang="en-US" dirty="0"/>
              <a:t>With first-party features like </a:t>
            </a:r>
            <a:r>
              <a:rPr lang="en-US" dirty="0" err="1"/>
              <a:t>Dependabot</a:t>
            </a:r>
            <a:r>
              <a:rPr lang="en-US" dirty="0"/>
              <a:t> alerts, code-scanning, and secret management, you catch risks early in the development process.</a:t>
            </a:r>
          </a:p>
          <a:p>
            <a:endParaRPr lang="en-US" dirty="0"/>
          </a:p>
          <a:p>
            <a:r>
              <a:rPr lang="en-US" dirty="0"/>
              <a:t> Everything stays private within your organization, yet you benefit from enterprise-grade compliance and audit logs. </a:t>
            </a:r>
          </a:p>
          <a:p>
            <a:endParaRPr lang="en-US" dirty="0"/>
          </a:p>
          <a:p>
            <a:r>
              <a:rPr lang="en-US" dirty="0"/>
              <a:t>That’s why Microsoft and highly regulated industries trust GitHub for mission-critical projects.</a:t>
            </a:r>
            <a:br>
              <a:rPr lang="en-US" b="0" i="0" dirty="0">
                <a:solidFill>
                  <a:srgbClr val="161616"/>
                </a:solidFill>
                <a:effectLst/>
                <a:latin typeface="Segoe UI" panose="020B0502040204020203" pitchFamily="34" charset="0"/>
              </a:rPr>
            </a:br>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05633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t>
            </a:r>
            <a:r>
              <a:rPr lang="en-US" b="1" dirty="0"/>
              <a:t>Scale</a:t>
            </a:r>
            <a:r>
              <a:rPr lang="en-US" dirty="0"/>
              <a:t>. </a:t>
            </a:r>
          </a:p>
          <a:p>
            <a:endParaRPr lang="en-US" dirty="0"/>
          </a:p>
          <a:p>
            <a:r>
              <a:rPr lang="en-US" dirty="0"/>
              <a:t>GitHub hosts over 100 million developers and 330 million repositories—an ecosystem like no other. </a:t>
            </a:r>
          </a:p>
          <a:p>
            <a:endParaRPr lang="en-US" dirty="0"/>
          </a:p>
          <a:p>
            <a:r>
              <a:rPr lang="en-US" dirty="0"/>
              <a:t>This massive scale gives us real-time insights into how teams work, which drives continuous product improvements. </a:t>
            </a:r>
          </a:p>
          <a:p>
            <a:endParaRPr lang="en-US" dirty="0"/>
          </a:p>
          <a:p>
            <a:r>
              <a:rPr lang="en-US" dirty="0"/>
              <a:t>As your organization grows, GitHub grows with you, offering the performance and reliability you need to support codebases of any size.</a:t>
            </a:r>
            <a:br>
              <a:rPr lang="en-US" b="0" i="0" dirty="0">
                <a:solidFill>
                  <a:srgbClr val="161616"/>
                </a:solidFill>
                <a:effectLst/>
                <a:latin typeface="Segoe UI" panose="020B0502040204020203" pitchFamily="34" charset="0"/>
              </a:rPr>
            </a:br>
            <a:endParaRPr lang="en-US" b="0" i="0" dirty="0">
              <a:solidFill>
                <a:srgbClr val="161616"/>
              </a:solidFill>
              <a:effectLst/>
              <a:latin typeface="Segoe UI" panose="020B0502040204020203" pitchFamily="34" charset="0"/>
            </a:endParaRPr>
          </a:p>
          <a:p>
            <a:r>
              <a:rPr lang="en-US" dirty="0"/>
              <a:t>You’ve now seen how AI, collaboration, productivity, security, and scale mesh together in GitHub Enterprise. </a:t>
            </a:r>
          </a:p>
          <a:p>
            <a:endParaRPr lang="en-US" dirty="0"/>
          </a:p>
          <a:p>
            <a:r>
              <a:rPr lang="en-US" dirty="0"/>
              <a:t>Next, we’ll dive into the </a:t>
            </a:r>
            <a:r>
              <a:rPr lang="en-US" b="1" dirty="0"/>
              <a:t>backbone of it all—repositories</a:t>
            </a:r>
            <a:r>
              <a:rPr lang="en-US" dirty="0"/>
              <a:t>. </a:t>
            </a:r>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26097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EED8-2D3A-A99E-05E1-E3D159ACE6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A1099A-69AE-62FB-D574-3AFF85E77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E675C9-AFB1-C8CC-CF86-90636C919403}"/>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5" name="Footer Placeholder 4">
            <a:extLst>
              <a:ext uri="{FF2B5EF4-FFF2-40B4-BE49-F238E27FC236}">
                <a16:creationId xmlns:a16="http://schemas.microsoft.com/office/drawing/2014/main" id="{F00D7805-B38D-3BF2-955C-0A4561A63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17DCD-2F19-FAEB-A0D4-5A920AFA673E}"/>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1911720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A3914-7C63-95CD-2528-6E888442D4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D968B9-57E0-07FB-8E8B-6D1AFAD2E6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3EC90-5816-37F4-C7C3-5534EAFA259C}"/>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5" name="Footer Placeholder 4">
            <a:extLst>
              <a:ext uri="{FF2B5EF4-FFF2-40B4-BE49-F238E27FC236}">
                <a16:creationId xmlns:a16="http://schemas.microsoft.com/office/drawing/2014/main" id="{B22B53F9-A6C9-1AE4-6B82-E3B36A9D1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A3BC-D61E-A6EF-1725-7694D671636B}"/>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353577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2C2429-DDFC-F9B3-60CC-9773BAF5F1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6E7D3E-9440-A52A-6E73-EA01E7A24F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8E391-89B8-7729-CD30-7B843E56E872}"/>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5" name="Footer Placeholder 4">
            <a:extLst>
              <a:ext uri="{FF2B5EF4-FFF2-40B4-BE49-F238E27FC236}">
                <a16:creationId xmlns:a16="http://schemas.microsoft.com/office/drawing/2014/main" id="{9322C275-30A0-A64D-5F3A-DA141C27C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E21B2-73F8-B82A-36F7-C5AEB73E809F}"/>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2011223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160855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21324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0864670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8026103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476571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33252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6924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ECD7-2C6B-51F2-3FEF-41DA9E84B4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8067F0-6929-2DF6-00FC-229B5239DD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F97D3-6F46-3447-F339-96F9E9B49AE4}"/>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5" name="Footer Placeholder 4">
            <a:extLst>
              <a:ext uri="{FF2B5EF4-FFF2-40B4-BE49-F238E27FC236}">
                <a16:creationId xmlns:a16="http://schemas.microsoft.com/office/drawing/2014/main" id="{4CEAF541-F929-1178-AAF2-F9F21D24F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ABC25-ECB1-C279-9143-54941B643BA3}"/>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405344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9CC7-43A4-B613-8042-FCCC3E0C53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E7A76-C035-B1AA-CD34-D4695AB23A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E33868-6627-B14D-B4F0-54BECF5AAF9D}"/>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5" name="Footer Placeholder 4">
            <a:extLst>
              <a:ext uri="{FF2B5EF4-FFF2-40B4-BE49-F238E27FC236}">
                <a16:creationId xmlns:a16="http://schemas.microsoft.com/office/drawing/2014/main" id="{6A2390F9-5A3B-8BDB-65B2-08A8F861A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00495-1EB0-BBDE-8D30-C0FB61B50AF3}"/>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183475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AC2D-7390-E979-9E3D-3B6307FA28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B9FF55-4EFC-820B-0BBB-DADACD73F1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D3D6E0-B753-8111-1BFA-299D58221C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04B0A-5414-0A9F-6538-120806237D34}"/>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6" name="Footer Placeholder 5">
            <a:extLst>
              <a:ext uri="{FF2B5EF4-FFF2-40B4-BE49-F238E27FC236}">
                <a16:creationId xmlns:a16="http://schemas.microsoft.com/office/drawing/2014/main" id="{8863192C-F90D-75A9-A2FC-5803336CB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30AFCE-8B90-FBAE-E54B-E801B17341E1}"/>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776540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5418-8DA2-E0C2-E7C5-7C909E5950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D6F4D4-CBE7-0761-B943-E23632F0F8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DDBF41-8C0B-7BF0-165C-AFCDB5DC05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B06498-81C5-E561-156C-4359504322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45B88-9939-8B76-2DDD-B400464C54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53B151-0359-9221-3CB0-51F97AD00747}"/>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8" name="Footer Placeholder 7">
            <a:extLst>
              <a:ext uri="{FF2B5EF4-FFF2-40B4-BE49-F238E27FC236}">
                <a16:creationId xmlns:a16="http://schemas.microsoft.com/office/drawing/2014/main" id="{F256475D-8910-414B-3D22-A84810313C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8C5F5F-4B70-28C1-6A12-1DF2D414F8D9}"/>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357736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C451-93FF-B3FC-B645-D5422249A5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270801-DA11-22D8-C0AA-0E5A40C865C0}"/>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4" name="Footer Placeholder 3">
            <a:extLst>
              <a:ext uri="{FF2B5EF4-FFF2-40B4-BE49-F238E27FC236}">
                <a16:creationId xmlns:a16="http://schemas.microsoft.com/office/drawing/2014/main" id="{E232CF13-F2D2-C60B-CCF9-6E12CF071F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CDDA90-85E4-CB1A-04B0-7467C3B10F32}"/>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1891121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B954E1-904F-22DF-F150-5CF421588747}"/>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3" name="Footer Placeholder 2">
            <a:extLst>
              <a:ext uri="{FF2B5EF4-FFF2-40B4-BE49-F238E27FC236}">
                <a16:creationId xmlns:a16="http://schemas.microsoft.com/office/drawing/2014/main" id="{99B7C163-8F2D-D6BF-4AAB-D31A0521EF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E6C9FF-60CB-BCB5-EE3D-6A0B23840456}"/>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397142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6FE1-4732-A383-8B4C-DB879E14DF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133CD8-A424-F704-8CD2-3683A6D6AC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584AFD-6F5A-4D0E-F4D3-CB834DB479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EBDBE-28EC-AED3-DBBB-44144FC76C8B}"/>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6" name="Footer Placeholder 5">
            <a:extLst>
              <a:ext uri="{FF2B5EF4-FFF2-40B4-BE49-F238E27FC236}">
                <a16:creationId xmlns:a16="http://schemas.microsoft.com/office/drawing/2014/main" id="{897036AA-E988-54BA-F62B-7A929C3A8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BD27C-C72F-771A-7306-04DA2244E61A}"/>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4235149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5AF0-E80A-8B16-8508-E28AF85B9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0BDF69-5959-43E8-468B-E0C14D1551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85EB1C-4D4E-0581-7129-22104157A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6AE96-B01F-9A01-78F6-1B84E029ECF4}"/>
              </a:ext>
            </a:extLst>
          </p:cNvPr>
          <p:cNvSpPr>
            <a:spLocks noGrp="1"/>
          </p:cNvSpPr>
          <p:nvPr>
            <p:ph type="dt" sz="half" idx="10"/>
          </p:nvPr>
        </p:nvSpPr>
        <p:spPr/>
        <p:txBody>
          <a:bodyPr/>
          <a:lstStyle/>
          <a:p>
            <a:fld id="{C2368589-165F-5346-8A95-3AEB19593551}" type="datetimeFigureOut">
              <a:rPr lang="en-US" smtClean="0"/>
              <a:t>5/13/2025</a:t>
            </a:fld>
            <a:endParaRPr lang="en-US"/>
          </a:p>
        </p:txBody>
      </p:sp>
      <p:sp>
        <p:nvSpPr>
          <p:cNvPr id="6" name="Footer Placeholder 5">
            <a:extLst>
              <a:ext uri="{FF2B5EF4-FFF2-40B4-BE49-F238E27FC236}">
                <a16:creationId xmlns:a16="http://schemas.microsoft.com/office/drawing/2014/main" id="{4ECF37B1-3CA8-8DB5-7D26-825152E10B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BD6E5-BB0B-BC8B-F4AA-B86685BEBD5F}"/>
              </a:ext>
            </a:extLst>
          </p:cNvPr>
          <p:cNvSpPr>
            <a:spLocks noGrp="1"/>
          </p:cNvSpPr>
          <p:nvPr>
            <p:ph type="sldNum" sz="quarter" idx="12"/>
          </p:nvPr>
        </p:nvSpPr>
        <p:spPr/>
        <p:txBody>
          <a:bodyPr/>
          <a:lstStyle/>
          <a:p>
            <a:fld id="{AF9B0ECD-E4A4-104D-9437-88C14505FB6D}" type="slidenum">
              <a:rPr lang="en-US" smtClean="0"/>
              <a:t>‹#›</a:t>
            </a:fld>
            <a:endParaRPr lang="en-US"/>
          </a:p>
        </p:txBody>
      </p:sp>
    </p:spTree>
    <p:extLst>
      <p:ext uri="{BB962C8B-B14F-4D97-AF65-F5344CB8AC3E}">
        <p14:creationId xmlns:p14="http://schemas.microsoft.com/office/powerpoint/2010/main" val="266775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36511B-0600-715C-5A69-20B662BE13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07C1E2-6769-E9A1-8542-623E2147A9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4E7491-B150-9064-A10A-6A3A0CB932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368589-165F-5346-8A95-3AEB19593551}" type="datetimeFigureOut">
              <a:rPr lang="en-US" smtClean="0"/>
              <a:t>5/13/2025</a:t>
            </a:fld>
            <a:endParaRPr lang="en-US"/>
          </a:p>
        </p:txBody>
      </p:sp>
      <p:sp>
        <p:nvSpPr>
          <p:cNvPr id="5" name="Footer Placeholder 4">
            <a:extLst>
              <a:ext uri="{FF2B5EF4-FFF2-40B4-BE49-F238E27FC236}">
                <a16:creationId xmlns:a16="http://schemas.microsoft.com/office/drawing/2014/main" id="{562B353C-D76E-71E5-1443-6213F71959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629EE53-A8C7-C407-E050-9CFF5BC42E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9B0ECD-E4A4-104D-9437-88C14505FB6D}" type="slidenum">
              <a:rPr lang="en-US" smtClean="0"/>
              <a:t>‹#›</a:t>
            </a:fld>
            <a:endParaRPr lang="en-US"/>
          </a:p>
        </p:txBody>
      </p:sp>
    </p:spTree>
    <p:extLst>
      <p:ext uri="{BB962C8B-B14F-4D97-AF65-F5344CB8AC3E}">
        <p14:creationId xmlns:p14="http://schemas.microsoft.com/office/powerpoint/2010/main" val="758092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7" r:id="rId17"/>
    <p:sldLayoutId id="214748366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training/paths/github-administration-product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github-administration-product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learn.microsoft.com/en-us/training/modules/introduction-to-githu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sv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hyperlink" Target="https://github.com/skills/introduction-to-github" TargetMode="External"/><Relationship Id="rId4" Type="http://schemas.openxmlformats.org/officeDocument/2006/relationships/image" Target="../media/image30.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hyperlink" Target="https://docs.github.com/pull-requests/collaborating-with-pull-requests/proposing-changes-to-your-work-with-pull-requests/about-branches" TargetMode="External"/><Relationship Id="rId13" Type="http://schemas.openxmlformats.org/officeDocument/2006/relationships/hyperlink" Target="https://docs.github.com/account-and-profile/managing-subscriptions-and-notifications-on-github/setting-up-notifications/configuring-notifications" TargetMode="External"/><Relationship Id="rId3" Type="http://schemas.openxmlformats.org/officeDocument/2006/relationships/hyperlink" Target="https://learn.microsoft.com/en-us/training/modules/upload-project-github/" TargetMode="External"/><Relationship Id="rId7" Type="http://schemas.openxmlformats.org/officeDocument/2006/relationships/hyperlink" Target="https://docs.github.com/communities/documenting-your-project-with-wikis/about-wikis" TargetMode="External"/><Relationship Id="rId12" Type="http://schemas.openxmlformats.org/officeDocument/2006/relationships/hyperlink" Target="https://docs.github.com/discussions/quickstart"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hyperlink" Target="https://docs.github.com/get-started/writing-on-github/editing-and-sharing-content-with-gists/creating-gists" TargetMode="External"/><Relationship Id="rId11" Type="http://schemas.openxmlformats.org/officeDocument/2006/relationships/hyperlink" Target="https://docs.github.com/issues/tracking-your-work-with-issues/about-issues" TargetMode="External"/><Relationship Id="rId5" Type="http://schemas.openxmlformats.org/officeDocument/2006/relationships/hyperlink" Target="https://docs.github.com/repositories" TargetMode="External"/><Relationship Id="rId10" Type="http://schemas.openxmlformats.org/officeDocument/2006/relationships/hyperlink" Target="https://docs.github.com/pull-requests/collaborating-with-pull-requests/proposing-changes-to-your-work-with-pull-requests/about-pull-requests" TargetMode="External"/><Relationship Id="rId4" Type="http://schemas.openxmlformats.org/officeDocument/2006/relationships/hyperlink" Target="https://docs.github.com/get-started/quickstart/set-up-git" TargetMode="External"/><Relationship Id="rId9" Type="http://schemas.openxmlformats.org/officeDocument/2006/relationships/hyperlink" Target="https://docs.github.com/pull-requests/committing-changes-to-your-project/creating-and-editing-commits/about-commits" TargetMode="External"/><Relationship Id="rId14" Type="http://schemas.openxmlformats.org/officeDocument/2006/relationships/hyperlink" Target="https://docs.github.com/pag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1" y="2549528"/>
            <a:ext cx="5748827" cy="2110578"/>
          </a:xfrm>
        </p:spPr>
        <p:txBody>
          <a:bodyPr/>
          <a:lstStyle/>
          <a:p>
            <a:r>
              <a:rPr lang="en-US" dirty="0">
                <a:latin typeface="Quattrocento Sans" panose="020B0502050000020003" pitchFamily="34" charset="0"/>
              </a:rPr>
              <a:t>GH-100: GitHub Fundamentals - </a:t>
            </a:r>
            <a:r>
              <a:rPr lang="en-US" sz="3600" dirty="0">
                <a:latin typeface="Quattrocento Sans" panose="020B0502050000020003" pitchFamily="34" charset="0"/>
              </a:rPr>
              <a:t>Administration basics and product features Part 1</a:t>
            </a:r>
          </a:p>
        </p:txBody>
      </p:sp>
      <p:sp>
        <p:nvSpPr>
          <p:cNvPr id="6" name="Text Placeholder 5">
            <a:extLst>
              <a:ext uri="{FF2B5EF4-FFF2-40B4-BE49-F238E27FC236}">
                <a16:creationId xmlns:a16="http://schemas.microsoft.com/office/drawing/2014/main" id="{A885462E-AC6B-3006-FA4D-1CE744FBA46E}"/>
              </a:ext>
            </a:extLst>
          </p:cNvPr>
          <p:cNvSpPr>
            <a:spLocks noGrp="1"/>
          </p:cNvSpPr>
          <p:nvPr>
            <p:ph type="body" sz="quarter" idx="13"/>
          </p:nvPr>
        </p:nvSpPr>
        <p:spPr>
          <a:xfrm>
            <a:off x="569911" y="5681324"/>
            <a:ext cx="7434032" cy="501035"/>
          </a:xfrm>
        </p:spPr>
        <p:txBody>
          <a:bodyPr/>
          <a:lstStyle/>
          <a:p>
            <a:r>
              <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rPr>
              <a:t>GitHub Fundamentals - Administration basics and product features  </a:t>
            </a:r>
          </a:p>
          <a:p>
            <a:r>
              <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rPr>
              <a:t>- Part 1</a:t>
            </a:r>
            <a:endParaRPr lang="en-US" sz="1800" dirty="0"/>
          </a:p>
        </p:txBody>
      </p:sp>
      <p:sp>
        <p:nvSpPr>
          <p:cNvPr id="2" name="Footer Placeholder 1">
            <a:extLst>
              <a:ext uri="{FF2B5EF4-FFF2-40B4-BE49-F238E27FC236}">
                <a16:creationId xmlns:a16="http://schemas.microsoft.com/office/drawing/2014/main" id="{B4842410-2607-E871-3A7B-A6BFCD364DD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40468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2" y="585216"/>
            <a:ext cx="9649432" cy="311255"/>
          </a:xfrm>
        </p:spPr>
        <p:txBody>
          <a:bodyPr>
            <a:noAutofit/>
          </a:bodyPr>
          <a:lstStyle/>
          <a:p>
            <a:r>
              <a:rPr lang="en-US" sz="2900" dirty="0">
                <a:latin typeface="Quattrocento Sans" panose="020B0502050000020003" pitchFamily="34" charset="0"/>
              </a:rPr>
              <a:t>What is a repository?</a:t>
            </a:r>
          </a:p>
        </p:txBody>
      </p:sp>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2">
            <a:extLst>
              <a:ext uri="{FF2B5EF4-FFF2-40B4-BE49-F238E27FC236}">
                <a16:creationId xmlns:a16="http://schemas.microsoft.com/office/drawing/2014/main" id="{EB105C0C-6169-CB76-2218-3938EFBA658A}"/>
              </a:ext>
            </a:extLst>
          </p:cNvPr>
          <p:cNvSpPr txBox="1">
            <a:spLocks/>
          </p:cNvSpPr>
          <p:nvPr/>
        </p:nvSpPr>
        <p:spPr>
          <a:xfrm>
            <a:off x="718142" y="1402056"/>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A repository contains all of your project's files and each file's revision history. It's one of the essential parts that helps you collaborate with people. You can use repositories to manage your work, track changes, store revision history, and work with others. Before we dive too deep, let’s first start with how to create a repository.</a:t>
            </a:r>
          </a:p>
        </p:txBody>
      </p:sp>
      <p:sp>
        <p:nvSpPr>
          <p:cNvPr id="7" name="Text Placeholder 3">
            <a:extLst>
              <a:ext uri="{FF2B5EF4-FFF2-40B4-BE49-F238E27FC236}">
                <a16:creationId xmlns:a16="http://schemas.microsoft.com/office/drawing/2014/main" id="{8CCD600B-E704-0FA9-7983-91D1B4987487}"/>
              </a:ext>
            </a:extLst>
          </p:cNvPr>
          <p:cNvSpPr txBox="1">
            <a:spLocks/>
          </p:cNvSpPr>
          <p:nvPr/>
        </p:nvSpPr>
        <p:spPr>
          <a:xfrm>
            <a:off x="180516" y="3626163"/>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17" name="Text Placeholder 2">
            <a:extLst>
              <a:ext uri="{FF2B5EF4-FFF2-40B4-BE49-F238E27FC236}">
                <a16:creationId xmlns:a16="http://schemas.microsoft.com/office/drawing/2014/main" id="{5DDD5286-52DB-8946-ACF7-22749F590A14}"/>
              </a:ext>
            </a:extLst>
          </p:cNvPr>
          <p:cNvSpPr txBox="1">
            <a:spLocks/>
          </p:cNvSpPr>
          <p:nvPr/>
        </p:nvSpPr>
        <p:spPr>
          <a:xfrm>
            <a:off x="718142" y="2985616"/>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How to create a repository</a:t>
            </a:r>
          </a:p>
        </p:txBody>
      </p:sp>
      <p:sp>
        <p:nvSpPr>
          <p:cNvPr id="18" name="Text Placeholder 2">
            <a:extLst>
              <a:ext uri="{FF2B5EF4-FFF2-40B4-BE49-F238E27FC236}">
                <a16:creationId xmlns:a16="http://schemas.microsoft.com/office/drawing/2014/main" id="{D6630B64-2642-BEFD-7A9D-8F0C08378E24}"/>
              </a:ext>
            </a:extLst>
          </p:cNvPr>
          <p:cNvSpPr txBox="1">
            <a:spLocks/>
          </p:cNvSpPr>
          <p:nvPr/>
        </p:nvSpPr>
        <p:spPr>
          <a:xfrm>
            <a:off x="718142" y="3718105"/>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You can create a new repository on your personal account or any organization where you have sufficient permissions.</a:t>
            </a:r>
          </a:p>
          <a:p>
            <a:pPr marL="0" indent="0" algn="just">
              <a:buNone/>
            </a:pPr>
            <a:r>
              <a:rPr lang="en-US" sz="2000" dirty="0">
                <a:latin typeface="Quattrocento Sans" panose="020B0502050000020003" pitchFamily="34" charset="0"/>
              </a:rPr>
              <a:t>Let’s tackle creating a repository from </a:t>
            </a:r>
            <a:r>
              <a:rPr lang="en-US" sz="2000" dirty="0" err="1">
                <a:latin typeface="Quattrocento Sans" panose="020B0502050000020003" pitchFamily="34" charset="0"/>
              </a:rPr>
              <a:t>github.com</a:t>
            </a:r>
            <a:r>
              <a:rPr lang="en-US" sz="2000" dirty="0">
                <a:latin typeface="Quattrocento Sans" panose="020B0502050000020003" pitchFamily="34" charset="0"/>
              </a:rPr>
              <a:t>.</a:t>
            </a:r>
          </a:p>
        </p:txBody>
      </p:sp>
    </p:spTree>
    <p:extLst>
      <p:ext uri="{BB962C8B-B14F-4D97-AF65-F5344CB8AC3E}">
        <p14:creationId xmlns:p14="http://schemas.microsoft.com/office/powerpoint/2010/main" val="23208922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718062" y="1458318"/>
            <a:ext cx="3202701" cy="44538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 name="Text Placeholder 3">
            <a:extLst>
              <a:ext uri="{FF2B5EF4-FFF2-40B4-BE49-F238E27FC236}">
                <a16:creationId xmlns:a16="http://schemas.microsoft.com/office/drawing/2014/main" id="{19D7CBAD-13C6-B62C-4F09-F66B6E562283}"/>
              </a:ext>
            </a:extLst>
          </p:cNvPr>
          <p:cNvSpPr txBox="1">
            <a:spLocks/>
          </p:cNvSpPr>
          <p:nvPr/>
        </p:nvSpPr>
        <p:spPr>
          <a:xfrm>
            <a:off x="134569" y="1027926"/>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707701" y="12354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761192" y="12513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a:t>
            </a:r>
          </a:p>
        </p:txBody>
      </p:sp>
      <p:sp>
        <p:nvSpPr>
          <p:cNvPr id="14" name="TextBox 13">
            <a:extLst>
              <a:ext uri="{FF2B5EF4-FFF2-40B4-BE49-F238E27FC236}">
                <a16:creationId xmlns:a16="http://schemas.microsoft.com/office/drawing/2014/main" id="{E8145310-91C5-CD7E-2AFF-9641F163C21A}"/>
              </a:ext>
            </a:extLst>
          </p:cNvPr>
          <p:cNvSpPr txBox="1"/>
          <p:nvPr/>
        </p:nvSpPr>
        <p:spPr>
          <a:xfrm>
            <a:off x="883115" y="1732472"/>
            <a:ext cx="2910783" cy="738664"/>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In the upper-right corner of any page, use the drop-down menu, and select New repository.</a:t>
            </a:r>
          </a:p>
        </p:txBody>
      </p:sp>
      <p:sp>
        <p:nvSpPr>
          <p:cNvPr id="12" name="Rectangle 11">
            <a:extLst>
              <a:ext uri="{FF2B5EF4-FFF2-40B4-BE49-F238E27FC236}">
                <a16:creationId xmlns:a16="http://schemas.microsoft.com/office/drawing/2014/main" id="{713A0416-F9D3-4046-44CC-BAB5DD7776D3}"/>
              </a:ext>
            </a:extLst>
          </p:cNvPr>
          <p:cNvSpPr>
            <a:spLocks/>
          </p:cNvSpPr>
          <p:nvPr/>
        </p:nvSpPr>
        <p:spPr>
          <a:xfrm>
            <a:off x="4172070" y="1458318"/>
            <a:ext cx="3202701" cy="44491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3" name="Snip Single Corner Rectangle 12">
            <a:extLst>
              <a:ext uri="{FF2B5EF4-FFF2-40B4-BE49-F238E27FC236}">
                <a16:creationId xmlns:a16="http://schemas.microsoft.com/office/drawing/2014/main" id="{8D934175-147A-7AB7-6E7C-A54E04445113}"/>
              </a:ext>
            </a:extLst>
          </p:cNvPr>
          <p:cNvSpPr>
            <a:spLocks/>
          </p:cNvSpPr>
          <p:nvPr/>
        </p:nvSpPr>
        <p:spPr>
          <a:xfrm>
            <a:off x="4161709" y="12354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6" name="TextBox 15">
            <a:extLst>
              <a:ext uri="{FF2B5EF4-FFF2-40B4-BE49-F238E27FC236}">
                <a16:creationId xmlns:a16="http://schemas.microsoft.com/office/drawing/2014/main" id="{EAF05075-0402-CFD5-3748-BF6214831481}"/>
              </a:ext>
            </a:extLst>
          </p:cNvPr>
          <p:cNvSpPr txBox="1"/>
          <p:nvPr/>
        </p:nvSpPr>
        <p:spPr>
          <a:xfrm>
            <a:off x="4175800" y="12513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2</a:t>
            </a:r>
          </a:p>
        </p:txBody>
      </p:sp>
      <p:sp>
        <p:nvSpPr>
          <p:cNvPr id="18" name="TextBox 17">
            <a:extLst>
              <a:ext uri="{FF2B5EF4-FFF2-40B4-BE49-F238E27FC236}">
                <a16:creationId xmlns:a16="http://schemas.microsoft.com/office/drawing/2014/main" id="{795BFA70-35F5-0B39-C9B0-E485E63039CD}"/>
              </a:ext>
            </a:extLst>
          </p:cNvPr>
          <p:cNvSpPr txBox="1"/>
          <p:nvPr/>
        </p:nvSpPr>
        <p:spPr>
          <a:xfrm>
            <a:off x="4337124" y="1727815"/>
            <a:ext cx="2879154" cy="738664"/>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Use the Owner drop-down menu to select the account you want to own the repository.</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How to create a repository</a:t>
            </a:r>
          </a:p>
        </p:txBody>
      </p:sp>
      <p:pic>
        <p:nvPicPr>
          <p:cNvPr id="3074" name="Picture 2" descr="A screenshot of the drop-down menu of the plus sign in the top right corner of GitHub.com, with the first option being New repository.">
            <a:extLst>
              <a:ext uri="{FF2B5EF4-FFF2-40B4-BE49-F238E27FC236}">
                <a16:creationId xmlns:a16="http://schemas.microsoft.com/office/drawing/2014/main" id="{0DB951E8-BA60-CCAF-D61C-77CA07FD5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65" y="2521242"/>
            <a:ext cx="2910782" cy="2878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screenshot of the drop-down menu of who should be the owner of the new repository.">
            <a:extLst>
              <a:ext uri="{FF2B5EF4-FFF2-40B4-BE49-F238E27FC236}">
                <a16:creationId xmlns:a16="http://schemas.microsoft.com/office/drawing/2014/main" id="{795D71E7-BDE6-1F73-A178-50408911E1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2615"/>
          <a:stretch/>
        </p:blipFill>
        <p:spPr bwMode="auto">
          <a:xfrm>
            <a:off x="4337124" y="2466479"/>
            <a:ext cx="2963024" cy="177236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6D7B33F-FC32-606D-0992-5F0B785C4827}"/>
              </a:ext>
            </a:extLst>
          </p:cNvPr>
          <p:cNvSpPr>
            <a:spLocks/>
          </p:cNvSpPr>
          <p:nvPr/>
        </p:nvSpPr>
        <p:spPr>
          <a:xfrm>
            <a:off x="7636439" y="1469469"/>
            <a:ext cx="3202701" cy="44491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2" name="Snip Single Corner Rectangle 21">
            <a:extLst>
              <a:ext uri="{FF2B5EF4-FFF2-40B4-BE49-F238E27FC236}">
                <a16:creationId xmlns:a16="http://schemas.microsoft.com/office/drawing/2014/main" id="{45512D8C-0646-8E86-2C88-2FF09D3E2062}"/>
              </a:ext>
            </a:extLst>
          </p:cNvPr>
          <p:cNvSpPr>
            <a:spLocks/>
          </p:cNvSpPr>
          <p:nvPr/>
        </p:nvSpPr>
        <p:spPr>
          <a:xfrm>
            <a:off x="7626078" y="1246623"/>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3" name="TextBox 22">
            <a:extLst>
              <a:ext uri="{FF2B5EF4-FFF2-40B4-BE49-F238E27FC236}">
                <a16:creationId xmlns:a16="http://schemas.microsoft.com/office/drawing/2014/main" id="{2F35C6AA-67C9-869B-AAA3-17A52C8A4124}"/>
              </a:ext>
            </a:extLst>
          </p:cNvPr>
          <p:cNvSpPr txBox="1"/>
          <p:nvPr/>
        </p:nvSpPr>
        <p:spPr>
          <a:xfrm>
            <a:off x="7640169" y="1262496"/>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3</a:t>
            </a:r>
          </a:p>
        </p:txBody>
      </p:sp>
      <p:sp>
        <p:nvSpPr>
          <p:cNvPr id="24" name="TextBox 23">
            <a:extLst>
              <a:ext uri="{FF2B5EF4-FFF2-40B4-BE49-F238E27FC236}">
                <a16:creationId xmlns:a16="http://schemas.microsoft.com/office/drawing/2014/main" id="{F27E6049-7885-A996-2FD8-A7A8F69B2F16}"/>
              </a:ext>
            </a:extLst>
          </p:cNvPr>
          <p:cNvSpPr txBox="1"/>
          <p:nvPr/>
        </p:nvSpPr>
        <p:spPr>
          <a:xfrm>
            <a:off x="7801492" y="1738966"/>
            <a:ext cx="3202701" cy="738664"/>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Use the Owner drop-down menu to select the account you want to own the repository.</a:t>
            </a:r>
          </a:p>
        </p:txBody>
      </p:sp>
      <p:pic>
        <p:nvPicPr>
          <p:cNvPr id="3078" name="Picture 6" descr="An image of the text box of the repository name highlighted.">
            <a:extLst>
              <a:ext uri="{FF2B5EF4-FFF2-40B4-BE49-F238E27FC236}">
                <a16:creationId xmlns:a16="http://schemas.microsoft.com/office/drawing/2014/main" id="{90546F6F-3D5B-3869-A2E5-7BBE3EA12F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01491" y="2560756"/>
            <a:ext cx="2872051" cy="1514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718062" y="1458319"/>
            <a:ext cx="4751713" cy="2382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 name="Text Placeholder 3">
            <a:extLst>
              <a:ext uri="{FF2B5EF4-FFF2-40B4-BE49-F238E27FC236}">
                <a16:creationId xmlns:a16="http://schemas.microsoft.com/office/drawing/2014/main" id="{19D7CBAD-13C6-B62C-4F09-F66B6E562283}"/>
              </a:ext>
            </a:extLst>
          </p:cNvPr>
          <p:cNvSpPr txBox="1">
            <a:spLocks/>
          </p:cNvSpPr>
          <p:nvPr/>
        </p:nvSpPr>
        <p:spPr>
          <a:xfrm>
            <a:off x="134569" y="1027926"/>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707701" y="12354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761192" y="12513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4</a:t>
            </a:r>
          </a:p>
        </p:txBody>
      </p:sp>
      <p:sp>
        <p:nvSpPr>
          <p:cNvPr id="14" name="TextBox 13">
            <a:extLst>
              <a:ext uri="{FF2B5EF4-FFF2-40B4-BE49-F238E27FC236}">
                <a16:creationId xmlns:a16="http://schemas.microsoft.com/office/drawing/2014/main" id="{E8145310-91C5-CD7E-2AFF-9641F163C21A}"/>
              </a:ext>
            </a:extLst>
          </p:cNvPr>
          <p:cNvSpPr txBox="1"/>
          <p:nvPr/>
        </p:nvSpPr>
        <p:spPr>
          <a:xfrm>
            <a:off x="883115" y="1732472"/>
            <a:ext cx="4318607" cy="1908215"/>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Choose a repository visibility.</a:t>
            </a:r>
          </a:p>
          <a:p>
            <a:pPr marL="285750" indent="-285750" algn="l">
              <a:spcAft>
                <a:spcPts val="1200"/>
              </a:spcAft>
              <a:buFont typeface="Arial" panose="020B0604020202020204" pitchFamily="34" charset="0"/>
              <a:buChar char="•"/>
            </a:pPr>
            <a:r>
              <a:rPr lang="en-US" sz="1400" b="1" i="0" dirty="0">
                <a:effectLst/>
                <a:latin typeface="Quattrocento Sans" panose="020B0502050000020003" pitchFamily="34" charset="0"/>
              </a:rPr>
              <a:t>Public repositories </a:t>
            </a:r>
            <a:r>
              <a:rPr lang="en-US" sz="1400" b="0" i="0" dirty="0">
                <a:effectLst/>
                <a:latin typeface="Quattrocento Sans" panose="020B0502050000020003" pitchFamily="34" charset="0"/>
              </a:rPr>
              <a:t>are accessible to everyone on the internet.</a:t>
            </a:r>
          </a:p>
          <a:p>
            <a:pPr marL="285750" indent="-285750" algn="l">
              <a:spcAft>
                <a:spcPts val="1200"/>
              </a:spcAft>
              <a:buFont typeface="Arial" panose="020B0604020202020204" pitchFamily="34" charset="0"/>
              <a:buChar char="•"/>
            </a:pPr>
            <a:r>
              <a:rPr lang="en-US" sz="1400" b="1" i="0" dirty="0">
                <a:effectLst/>
                <a:latin typeface="Quattrocento Sans" panose="020B0502050000020003" pitchFamily="34" charset="0"/>
              </a:rPr>
              <a:t>Private repositories </a:t>
            </a:r>
            <a:r>
              <a:rPr lang="en-US" sz="1400" b="0" i="0" dirty="0">
                <a:effectLst/>
                <a:latin typeface="Quattrocento Sans" panose="020B0502050000020003" pitchFamily="34" charset="0"/>
              </a:rPr>
              <a:t>are only accessible to you, people you explicitly share access with, and, for organization repositories, certain organization members.</a:t>
            </a:r>
          </a:p>
        </p:txBody>
      </p:sp>
      <p:sp>
        <p:nvSpPr>
          <p:cNvPr id="12" name="Rectangle 11">
            <a:extLst>
              <a:ext uri="{FF2B5EF4-FFF2-40B4-BE49-F238E27FC236}">
                <a16:creationId xmlns:a16="http://schemas.microsoft.com/office/drawing/2014/main" id="{713A0416-F9D3-4046-44CC-BAB5DD7776D3}"/>
              </a:ext>
            </a:extLst>
          </p:cNvPr>
          <p:cNvSpPr>
            <a:spLocks/>
          </p:cNvSpPr>
          <p:nvPr/>
        </p:nvSpPr>
        <p:spPr>
          <a:xfrm>
            <a:off x="6096000" y="1458318"/>
            <a:ext cx="4751713" cy="2382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3" name="Snip Single Corner Rectangle 12">
            <a:extLst>
              <a:ext uri="{FF2B5EF4-FFF2-40B4-BE49-F238E27FC236}">
                <a16:creationId xmlns:a16="http://schemas.microsoft.com/office/drawing/2014/main" id="{8D934175-147A-7AB7-6E7C-A54E04445113}"/>
              </a:ext>
            </a:extLst>
          </p:cNvPr>
          <p:cNvSpPr>
            <a:spLocks/>
          </p:cNvSpPr>
          <p:nvPr/>
        </p:nvSpPr>
        <p:spPr>
          <a:xfrm>
            <a:off x="6085639" y="12354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6" name="TextBox 15">
            <a:extLst>
              <a:ext uri="{FF2B5EF4-FFF2-40B4-BE49-F238E27FC236}">
                <a16:creationId xmlns:a16="http://schemas.microsoft.com/office/drawing/2014/main" id="{EAF05075-0402-CFD5-3748-BF6214831481}"/>
              </a:ext>
            </a:extLst>
          </p:cNvPr>
          <p:cNvSpPr txBox="1"/>
          <p:nvPr/>
        </p:nvSpPr>
        <p:spPr>
          <a:xfrm>
            <a:off x="6099730" y="12513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5</a:t>
            </a:r>
          </a:p>
        </p:txBody>
      </p:sp>
      <p:sp>
        <p:nvSpPr>
          <p:cNvPr id="18" name="TextBox 17">
            <a:extLst>
              <a:ext uri="{FF2B5EF4-FFF2-40B4-BE49-F238E27FC236}">
                <a16:creationId xmlns:a16="http://schemas.microsoft.com/office/drawing/2014/main" id="{795BFA70-35F5-0B39-C9B0-E485E63039CD}"/>
              </a:ext>
            </a:extLst>
          </p:cNvPr>
          <p:cNvSpPr txBox="1"/>
          <p:nvPr/>
        </p:nvSpPr>
        <p:spPr>
          <a:xfrm>
            <a:off x="6261054" y="1727815"/>
            <a:ext cx="4345986"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Select Create repository and congratulations! You just created a repository!</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How to create a repository (continued)</a:t>
            </a:r>
          </a:p>
        </p:txBody>
      </p:sp>
      <p:sp>
        <p:nvSpPr>
          <p:cNvPr id="6" name="Text Placeholder 2">
            <a:extLst>
              <a:ext uri="{FF2B5EF4-FFF2-40B4-BE49-F238E27FC236}">
                <a16:creationId xmlns:a16="http://schemas.microsoft.com/office/drawing/2014/main" id="{AD153372-BE9E-59CF-630D-1142F8F2040E}"/>
              </a:ext>
            </a:extLst>
          </p:cNvPr>
          <p:cNvSpPr txBox="1">
            <a:spLocks/>
          </p:cNvSpPr>
          <p:nvPr/>
        </p:nvSpPr>
        <p:spPr>
          <a:xfrm>
            <a:off x="707701" y="4638340"/>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Next up, let’s review how to add files to your repository.</a:t>
            </a:r>
          </a:p>
        </p:txBody>
      </p:sp>
    </p:spTree>
    <p:extLst>
      <p:ext uri="{BB962C8B-B14F-4D97-AF65-F5344CB8AC3E}">
        <p14:creationId xmlns:p14="http://schemas.microsoft.com/office/powerpoint/2010/main" val="371711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643290" y="3145914"/>
            <a:ext cx="3202701" cy="13762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632929" y="2923068"/>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686420" y="2938941"/>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a:t>
            </a:r>
          </a:p>
        </p:txBody>
      </p:sp>
      <p:sp>
        <p:nvSpPr>
          <p:cNvPr id="14" name="TextBox 13">
            <a:extLst>
              <a:ext uri="{FF2B5EF4-FFF2-40B4-BE49-F238E27FC236}">
                <a16:creationId xmlns:a16="http://schemas.microsoft.com/office/drawing/2014/main" id="{E8145310-91C5-CD7E-2AFF-9641F163C21A}"/>
              </a:ext>
            </a:extLst>
          </p:cNvPr>
          <p:cNvSpPr txBox="1"/>
          <p:nvPr/>
        </p:nvSpPr>
        <p:spPr>
          <a:xfrm>
            <a:off x="808343" y="3420068"/>
            <a:ext cx="2910783"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On </a:t>
            </a:r>
            <a:r>
              <a:rPr lang="en-US" sz="1400" b="0" i="0" dirty="0" err="1">
                <a:effectLst/>
                <a:latin typeface="Quattrocento Sans" panose="020B0502050000020003" pitchFamily="34" charset="0"/>
              </a:rPr>
              <a:t>GitHub.com</a:t>
            </a:r>
            <a:r>
              <a:rPr lang="en-US" sz="1400" b="0" i="0" dirty="0">
                <a:effectLst/>
                <a:latin typeface="Quattrocento Sans" panose="020B0502050000020003" pitchFamily="34" charset="0"/>
              </a:rPr>
              <a:t>, navigate to the main page of the repository.</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How to add a file to your repository</a:t>
            </a:r>
          </a:p>
        </p:txBody>
      </p:sp>
      <p:sp>
        <p:nvSpPr>
          <p:cNvPr id="6" name="Text Placeholder 2">
            <a:extLst>
              <a:ext uri="{FF2B5EF4-FFF2-40B4-BE49-F238E27FC236}">
                <a16:creationId xmlns:a16="http://schemas.microsoft.com/office/drawing/2014/main" id="{2521E70F-C24C-35FD-8B44-093E9F4A7FC6}"/>
              </a:ext>
            </a:extLst>
          </p:cNvPr>
          <p:cNvSpPr txBox="1">
            <a:spLocks/>
          </p:cNvSpPr>
          <p:nvPr/>
        </p:nvSpPr>
        <p:spPr>
          <a:xfrm>
            <a:off x="632929" y="1539290"/>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Files in GitHub can do a handful of things, but the main purpose of files is to store data and information about your project. It's worth knowing in order to add a file to a repository that you must first have minimum Write access within the repository you want to add a file.</a:t>
            </a:r>
          </a:p>
          <a:p>
            <a:pPr marL="0" indent="0" algn="just">
              <a:spcBef>
                <a:spcPts val="1080"/>
              </a:spcBef>
              <a:buNone/>
            </a:pPr>
            <a:r>
              <a:rPr lang="en-US" sz="2000" dirty="0">
                <a:latin typeface="Quattrocento Sans" panose="020B0502050000020003" pitchFamily="34" charset="0"/>
              </a:rPr>
              <a:t>Let’s review how to add a file to your repository.</a:t>
            </a:r>
          </a:p>
        </p:txBody>
      </p:sp>
      <p:sp>
        <p:nvSpPr>
          <p:cNvPr id="7" name="Rectangle 6">
            <a:extLst>
              <a:ext uri="{FF2B5EF4-FFF2-40B4-BE49-F238E27FC236}">
                <a16:creationId xmlns:a16="http://schemas.microsoft.com/office/drawing/2014/main" id="{D83F3D40-3A53-5003-6AD0-C71A5B14DCA4}"/>
              </a:ext>
            </a:extLst>
          </p:cNvPr>
          <p:cNvSpPr>
            <a:spLocks/>
          </p:cNvSpPr>
          <p:nvPr/>
        </p:nvSpPr>
        <p:spPr>
          <a:xfrm>
            <a:off x="4021405" y="3148865"/>
            <a:ext cx="3202701" cy="13762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9" name="Snip Single Corner Rectangle 8">
            <a:extLst>
              <a:ext uri="{FF2B5EF4-FFF2-40B4-BE49-F238E27FC236}">
                <a16:creationId xmlns:a16="http://schemas.microsoft.com/office/drawing/2014/main" id="{31DD9F2C-F56C-BB8B-F6DE-6389D997EC0D}"/>
              </a:ext>
            </a:extLst>
          </p:cNvPr>
          <p:cNvSpPr>
            <a:spLocks/>
          </p:cNvSpPr>
          <p:nvPr/>
        </p:nvSpPr>
        <p:spPr>
          <a:xfrm>
            <a:off x="4011044" y="2926019"/>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1" name="TextBox 10">
            <a:extLst>
              <a:ext uri="{FF2B5EF4-FFF2-40B4-BE49-F238E27FC236}">
                <a16:creationId xmlns:a16="http://schemas.microsoft.com/office/drawing/2014/main" id="{FF694827-0AB4-59F2-A14E-D0F8E09A4931}"/>
              </a:ext>
            </a:extLst>
          </p:cNvPr>
          <p:cNvSpPr txBox="1"/>
          <p:nvPr/>
        </p:nvSpPr>
        <p:spPr>
          <a:xfrm>
            <a:off x="4064535" y="2941892"/>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2</a:t>
            </a:r>
          </a:p>
        </p:txBody>
      </p:sp>
      <p:sp>
        <p:nvSpPr>
          <p:cNvPr id="15" name="TextBox 14">
            <a:extLst>
              <a:ext uri="{FF2B5EF4-FFF2-40B4-BE49-F238E27FC236}">
                <a16:creationId xmlns:a16="http://schemas.microsoft.com/office/drawing/2014/main" id="{E8641793-97BD-6C1B-FBD0-025F59B14307}"/>
              </a:ext>
            </a:extLst>
          </p:cNvPr>
          <p:cNvSpPr txBox="1"/>
          <p:nvPr/>
        </p:nvSpPr>
        <p:spPr>
          <a:xfrm>
            <a:off x="4186458" y="3423019"/>
            <a:ext cx="2910783" cy="95410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In your repository, browse to the folder where you want to create a file by selecting the creating a new file link or uploading an existing file.</a:t>
            </a:r>
          </a:p>
        </p:txBody>
      </p:sp>
      <p:sp>
        <p:nvSpPr>
          <p:cNvPr id="17" name="Rectangle 16">
            <a:extLst>
              <a:ext uri="{FF2B5EF4-FFF2-40B4-BE49-F238E27FC236}">
                <a16:creationId xmlns:a16="http://schemas.microsoft.com/office/drawing/2014/main" id="{0E1A8B1C-C516-102F-89C0-D99BE39EDAD4}"/>
              </a:ext>
            </a:extLst>
          </p:cNvPr>
          <p:cNvSpPr>
            <a:spLocks/>
          </p:cNvSpPr>
          <p:nvPr/>
        </p:nvSpPr>
        <p:spPr>
          <a:xfrm>
            <a:off x="7399520" y="3165490"/>
            <a:ext cx="3202701" cy="28196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9" name="Snip Single Corner Rectangle 18">
            <a:extLst>
              <a:ext uri="{FF2B5EF4-FFF2-40B4-BE49-F238E27FC236}">
                <a16:creationId xmlns:a16="http://schemas.microsoft.com/office/drawing/2014/main" id="{1C6165E1-C670-BB2A-A668-B1010B5960E5}"/>
              </a:ext>
            </a:extLst>
          </p:cNvPr>
          <p:cNvSpPr>
            <a:spLocks/>
          </p:cNvSpPr>
          <p:nvPr/>
        </p:nvSpPr>
        <p:spPr>
          <a:xfrm>
            <a:off x="7389159" y="2942644"/>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0" name="TextBox 19">
            <a:extLst>
              <a:ext uri="{FF2B5EF4-FFF2-40B4-BE49-F238E27FC236}">
                <a16:creationId xmlns:a16="http://schemas.microsoft.com/office/drawing/2014/main" id="{40028B96-ADED-ADFC-D2F1-E38454B5D2A7}"/>
              </a:ext>
            </a:extLst>
          </p:cNvPr>
          <p:cNvSpPr txBox="1"/>
          <p:nvPr/>
        </p:nvSpPr>
        <p:spPr>
          <a:xfrm>
            <a:off x="7442650" y="2958517"/>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3</a:t>
            </a:r>
          </a:p>
        </p:txBody>
      </p:sp>
      <p:sp>
        <p:nvSpPr>
          <p:cNvPr id="25" name="TextBox 24">
            <a:extLst>
              <a:ext uri="{FF2B5EF4-FFF2-40B4-BE49-F238E27FC236}">
                <a16:creationId xmlns:a16="http://schemas.microsoft.com/office/drawing/2014/main" id="{E7B0771F-7AB3-2BE3-48C6-E9E0F3A0F269}"/>
              </a:ext>
            </a:extLst>
          </p:cNvPr>
          <p:cNvSpPr txBox="1"/>
          <p:nvPr/>
        </p:nvSpPr>
        <p:spPr>
          <a:xfrm>
            <a:off x="7564573" y="3439644"/>
            <a:ext cx="2910783" cy="738664"/>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Once added, above the list of files select the </a:t>
            </a:r>
            <a:r>
              <a:rPr lang="en-US" sz="1400" b="1" i="0" dirty="0">
                <a:effectLst/>
                <a:latin typeface="Quattrocento Sans" panose="020B0502050000020003" pitchFamily="34" charset="0"/>
              </a:rPr>
              <a:t>Add file </a:t>
            </a:r>
            <a:r>
              <a:rPr lang="iu-Cans-CA" sz="1400" b="1" i="0" dirty="0">
                <a:effectLst/>
                <a:latin typeface="Quattrocento Sans" panose="020B0502050000020003" pitchFamily="34" charset="0"/>
              </a:rPr>
              <a:t>ᐁ </a:t>
            </a:r>
            <a:r>
              <a:rPr lang="en-US" sz="1400" b="0" i="0" dirty="0">
                <a:effectLst/>
                <a:latin typeface="Quattrocento Sans" panose="020B0502050000020003" pitchFamily="34" charset="0"/>
              </a:rPr>
              <a:t>drop-down menu. Then select </a:t>
            </a:r>
            <a:r>
              <a:rPr lang="en-US" sz="1400" b="1" i="0" dirty="0">
                <a:effectLst/>
                <a:latin typeface="Quattrocento Sans" panose="020B0502050000020003" pitchFamily="34" charset="0"/>
              </a:rPr>
              <a:t>Create new file</a:t>
            </a:r>
            <a:r>
              <a:rPr lang="en-US" sz="1400" b="0" i="0" dirty="0">
                <a:effectLst/>
                <a:latin typeface="Quattrocento Sans" panose="020B0502050000020003" pitchFamily="34" charset="0"/>
              </a:rPr>
              <a:t>.</a:t>
            </a:r>
          </a:p>
        </p:txBody>
      </p:sp>
      <p:pic>
        <p:nvPicPr>
          <p:cNvPr id="6146" name="Picture 2" descr="A screenshot of the option to add a file to your new repository highlighted in red with the add file button towards the right of the screen.">
            <a:extLst>
              <a:ext uri="{FF2B5EF4-FFF2-40B4-BE49-F238E27FC236}">
                <a16:creationId xmlns:a16="http://schemas.microsoft.com/office/drawing/2014/main" id="{D0671B3E-23BD-F2E1-C68B-DD46088C2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564573" y="4178309"/>
            <a:ext cx="2910783" cy="166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92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598623" y="1436673"/>
            <a:ext cx="3202701" cy="13762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588262" y="1213827"/>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641753" y="1229700"/>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4</a:t>
            </a:r>
          </a:p>
        </p:txBody>
      </p:sp>
      <p:sp>
        <p:nvSpPr>
          <p:cNvPr id="14" name="TextBox 13">
            <a:extLst>
              <a:ext uri="{FF2B5EF4-FFF2-40B4-BE49-F238E27FC236}">
                <a16:creationId xmlns:a16="http://schemas.microsoft.com/office/drawing/2014/main" id="{E8145310-91C5-CD7E-2AFF-9641F163C21A}"/>
              </a:ext>
            </a:extLst>
          </p:cNvPr>
          <p:cNvSpPr txBox="1"/>
          <p:nvPr/>
        </p:nvSpPr>
        <p:spPr>
          <a:xfrm>
            <a:off x="763676" y="1710827"/>
            <a:ext cx="2910783" cy="95410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In the file name field, type the name and extension for the file. To create subdirectories, type the / directory separator.</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How to add a file to your repository (continued)</a:t>
            </a:r>
          </a:p>
        </p:txBody>
      </p:sp>
      <p:sp>
        <p:nvSpPr>
          <p:cNvPr id="7" name="Rectangle 6">
            <a:extLst>
              <a:ext uri="{FF2B5EF4-FFF2-40B4-BE49-F238E27FC236}">
                <a16:creationId xmlns:a16="http://schemas.microsoft.com/office/drawing/2014/main" id="{D83F3D40-3A53-5003-6AD0-C71A5B14DCA4}"/>
              </a:ext>
            </a:extLst>
          </p:cNvPr>
          <p:cNvSpPr>
            <a:spLocks/>
          </p:cNvSpPr>
          <p:nvPr/>
        </p:nvSpPr>
        <p:spPr>
          <a:xfrm>
            <a:off x="3976738" y="1439624"/>
            <a:ext cx="3202701" cy="13762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9" name="Snip Single Corner Rectangle 8">
            <a:extLst>
              <a:ext uri="{FF2B5EF4-FFF2-40B4-BE49-F238E27FC236}">
                <a16:creationId xmlns:a16="http://schemas.microsoft.com/office/drawing/2014/main" id="{31DD9F2C-F56C-BB8B-F6DE-6389D997EC0D}"/>
              </a:ext>
            </a:extLst>
          </p:cNvPr>
          <p:cNvSpPr>
            <a:spLocks/>
          </p:cNvSpPr>
          <p:nvPr/>
        </p:nvSpPr>
        <p:spPr>
          <a:xfrm>
            <a:off x="3966377" y="1216778"/>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1" name="TextBox 10">
            <a:extLst>
              <a:ext uri="{FF2B5EF4-FFF2-40B4-BE49-F238E27FC236}">
                <a16:creationId xmlns:a16="http://schemas.microsoft.com/office/drawing/2014/main" id="{FF694827-0AB4-59F2-A14E-D0F8E09A4931}"/>
              </a:ext>
            </a:extLst>
          </p:cNvPr>
          <p:cNvSpPr txBox="1"/>
          <p:nvPr/>
        </p:nvSpPr>
        <p:spPr>
          <a:xfrm>
            <a:off x="4019868" y="1232651"/>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5</a:t>
            </a:r>
          </a:p>
        </p:txBody>
      </p:sp>
      <p:sp>
        <p:nvSpPr>
          <p:cNvPr id="15" name="TextBox 14">
            <a:extLst>
              <a:ext uri="{FF2B5EF4-FFF2-40B4-BE49-F238E27FC236}">
                <a16:creationId xmlns:a16="http://schemas.microsoft.com/office/drawing/2014/main" id="{E8641793-97BD-6C1B-FBD0-025F59B14307}"/>
              </a:ext>
            </a:extLst>
          </p:cNvPr>
          <p:cNvSpPr txBox="1"/>
          <p:nvPr/>
        </p:nvSpPr>
        <p:spPr>
          <a:xfrm>
            <a:off x="4141791" y="1713778"/>
            <a:ext cx="2910783"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In the file contents text box, type </a:t>
            </a:r>
            <a:r>
              <a:rPr lang="en-US" sz="1400" b="1" i="0" dirty="0">
                <a:effectLst/>
                <a:latin typeface="Quattrocento Sans" panose="020B0502050000020003" pitchFamily="34" charset="0"/>
              </a:rPr>
              <a:t>content</a:t>
            </a:r>
            <a:r>
              <a:rPr lang="en-US" sz="1400" b="0" i="0" dirty="0">
                <a:effectLst/>
                <a:latin typeface="Quattrocento Sans" panose="020B0502050000020003" pitchFamily="34" charset="0"/>
              </a:rPr>
              <a:t> for the file.</a:t>
            </a:r>
          </a:p>
        </p:txBody>
      </p:sp>
      <p:sp>
        <p:nvSpPr>
          <p:cNvPr id="17" name="Rectangle 16">
            <a:extLst>
              <a:ext uri="{FF2B5EF4-FFF2-40B4-BE49-F238E27FC236}">
                <a16:creationId xmlns:a16="http://schemas.microsoft.com/office/drawing/2014/main" id="{0E1A8B1C-C516-102F-89C0-D99BE39EDAD4}"/>
              </a:ext>
            </a:extLst>
          </p:cNvPr>
          <p:cNvSpPr>
            <a:spLocks/>
          </p:cNvSpPr>
          <p:nvPr/>
        </p:nvSpPr>
        <p:spPr>
          <a:xfrm>
            <a:off x="7354853" y="1456249"/>
            <a:ext cx="3202701" cy="3764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9" name="Snip Single Corner Rectangle 18">
            <a:extLst>
              <a:ext uri="{FF2B5EF4-FFF2-40B4-BE49-F238E27FC236}">
                <a16:creationId xmlns:a16="http://schemas.microsoft.com/office/drawing/2014/main" id="{1C6165E1-C670-BB2A-A668-B1010B5960E5}"/>
              </a:ext>
            </a:extLst>
          </p:cNvPr>
          <p:cNvSpPr>
            <a:spLocks/>
          </p:cNvSpPr>
          <p:nvPr/>
        </p:nvSpPr>
        <p:spPr>
          <a:xfrm>
            <a:off x="7344492" y="1233403"/>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0" name="TextBox 19">
            <a:extLst>
              <a:ext uri="{FF2B5EF4-FFF2-40B4-BE49-F238E27FC236}">
                <a16:creationId xmlns:a16="http://schemas.microsoft.com/office/drawing/2014/main" id="{40028B96-ADED-ADFC-D2F1-E38454B5D2A7}"/>
              </a:ext>
            </a:extLst>
          </p:cNvPr>
          <p:cNvSpPr txBox="1"/>
          <p:nvPr/>
        </p:nvSpPr>
        <p:spPr>
          <a:xfrm>
            <a:off x="7397983" y="1249276"/>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6</a:t>
            </a:r>
          </a:p>
        </p:txBody>
      </p:sp>
      <p:sp>
        <p:nvSpPr>
          <p:cNvPr id="25" name="TextBox 24">
            <a:extLst>
              <a:ext uri="{FF2B5EF4-FFF2-40B4-BE49-F238E27FC236}">
                <a16:creationId xmlns:a16="http://schemas.microsoft.com/office/drawing/2014/main" id="{E7B0771F-7AB3-2BE3-48C6-E9E0F3A0F269}"/>
              </a:ext>
            </a:extLst>
          </p:cNvPr>
          <p:cNvSpPr txBox="1"/>
          <p:nvPr/>
        </p:nvSpPr>
        <p:spPr>
          <a:xfrm>
            <a:off x="7519906" y="1730403"/>
            <a:ext cx="2910783"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To review the new content, above the file contents, select </a:t>
            </a:r>
            <a:r>
              <a:rPr lang="en-US" sz="1400" b="1" i="0" dirty="0">
                <a:effectLst/>
                <a:latin typeface="Quattrocento Sans" panose="020B0502050000020003" pitchFamily="34" charset="0"/>
              </a:rPr>
              <a:t>Preview</a:t>
            </a:r>
            <a:r>
              <a:rPr lang="en-US" sz="1400" b="0" i="0" dirty="0">
                <a:effectLst/>
                <a:latin typeface="Quattrocento Sans" panose="020B0502050000020003" pitchFamily="34" charset="0"/>
              </a:rPr>
              <a:t>.</a:t>
            </a:r>
          </a:p>
        </p:txBody>
      </p:sp>
      <p:pic>
        <p:nvPicPr>
          <p:cNvPr id="8194" name="Picture 2" descr="Screenshot showing a yml file with the preview button highlighted in the top left.">
            <a:extLst>
              <a:ext uri="{FF2B5EF4-FFF2-40B4-BE49-F238E27FC236}">
                <a16:creationId xmlns:a16="http://schemas.microsoft.com/office/drawing/2014/main" id="{9972D888-DA8B-9BF7-D3AA-B6173377A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519905" y="2334640"/>
            <a:ext cx="2910783" cy="2552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56675AB-B999-326C-678A-FA0467C2258F}"/>
              </a:ext>
            </a:extLst>
          </p:cNvPr>
          <p:cNvSpPr>
            <a:spLocks/>
          </p:cNvSpPr>
          <p:nvPr/>
        </p:nvSpPr>
        <p:spPr>
          <a:xfrm>
            <a:off x="598623" y="3351111"/>
            <a:ext cx="3202701" cy="819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2" name="Snip Single Corner Rectangle 11">
            <a:extLst>
              <a:ext uri="{FF2B5EF4-FFF2-40B4-BE49-F238E27FC236}">
                <a16:creationId xmlns:a16="http://schemas.microsoft.com/office/drawing/2014/main" id="{65741FFF-1E4B-EB34-CB0A-9CAA77FECED4}"/>
              </a:ext>
            </a:extLst>
          </p:cNvPr>
          <p:cNvSpPr>
            <a:spLocks/>
          </p:cNvSpPr>
          <p:nvPr/>
        </p:nvSpPr>
        <p:spPr>
          <a:xfrm>
            <a:off x="588262" y="3128265"/>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3" name="TextBox 12">
            <a:extLst>
              <a:ext uri="{FF2B5EF4-FFF2-40B4-BE49-F238E27FC236}">
                <a16:creationId xmlns:a16="http://schemas.microsoft.com/office/drawing/2014/main" id="{E44AC98B-C564-D661-727F-B0C30E608937}"/>
              </a:ext>
            </a:extLst>
          </p:cNvPr>
          <p:cNvSpPr txBox="1"/>
          <p:nvPr/>
        </p:nvSpPr>
        <p:spPr>
          <a:xfrm>
            <a:off x="641753" y="3144138"/>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7</a:t>
            </a:r>
          </a:p>
        </p:txBody>
      </p:sp>
      <p:sp>
        <p:nvSpPr>
          <p:cNvPr id="16" name="TextBox 15">
            <a:extLst>
              <a:ext uri="{FF2B5EF4-FFF2-40B4-BE49-F238E27FC236}">
                <a16:creationId xmlns:a16="http://schemas.microsoft.com/office/drawing/2014/main" id="{44076A37-6C70-16FF-E0F2-DC459C04E828}"/>
              </a:ext>
            </a:extLst>
          </p:cNvPr>
          <p:cNvSpPr txBox="1"/>
          <p:nvPr/>
        </p:nvSpPr>
        <p:spPr>
          <a:xfrm>
            <a:off x="763676" y="3625265"/>
            <a:ext cx="2910783"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Select </a:t>
            </a:r>
            <a:r>
              <a:rPr lang="en-US" sz="1400" b="1" i="0" dirty="0">
                <a:effectLst/>
                <a:latin typeface="Quattrocento Sans" panose="020B0502050000020003" pitchFamily="34" charset="0"/>
              </a:rPr>
              <a:t>Commit changes</a:t>
            </a:r>
            <a:r>
              <a:rPr lang="en-US" sz="1400" b="0" i="0" dirty="0">
                <a:effectLst/>
                <a:latin typeface="Quattrocento Sans" panose="020B0502050000020003" pitchFamily="34" charset="0"/>
              </a:rPr>
              <a:t>.</a:t>
            </a:r>
          </a:p>
        </p:txBody>
      </p:sp>
      <p:sp>
        <p:nvSpPr>
          <p:cNvPr id="18" name="Rectangle 17">
            <a:extLst>
              <a:ext uri="{FF2B5EF4-FFF2-40B4-BE49-F238E27FC236}">
                <a16:creationId xmlns:a16="http://schemas.microsoft.com/office/drawing/2014/main" id="{1F381BF8-8BAF-3D09-41C3-E6F4FACECD19}"/>
              </a:ext>
            </a:extLst>
          </p:cNvPr>
          <p:cNvSpPr>
            <a:spLocks/>
          </p:cNvSpPr>
          <p:nvPr/>
        </p:nvSpPr>
        <p:spPr>
          <a:xfrm>
            <a:off x="3976738" y="3354061"/>
            <a:ext cx="3202701" cy="18868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1" name="Snip Single Corner Rectangle 20">
            <a:extLst>
              <a:ext uri="{FF2B5EF4-FFF2-40B4-BE49-F238E27FC236}">
                <a16:creationId xmlns:a16="http://schemas.microsoft.com/office/drawing/2014/main" id="{ED050BAB-B7C9-43F8-8FEE-C9427DEA320E}"/>
              </a:ext>
            </a:extLst>
          </p:cNvPr>
          <p:cNvSpPr>
            <a:spLocks/>
          </p:cNvSpPr>
          <p:nvPr/>
        </p:nvSpPr>
        <p:spPr>
          <a:xfrm>
            <a:off x="3966377" y="3131216"/>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2" name="TextBox 21">
            <a:extLst>
              <a:ext uri="{FF2B5EF4-FFF2-40B4-BE49-F238E27FC236}">
                <a16:creationId xmlns:a16="http://schemas.microsoft.com/office/drawing/2014/main" id="{BCEB0D89-E26B-D7FC-8124-6720EFDC05AE}"/>
              </a:ext>
            </a:extLst>
          </p:cNvPr>
          <p:cNvSpPr txBox="1"/>
          <p:nvPr/>
        </p:nvSpPr>
        <p:spPr>
          <a:xfrm>
            <a:off x="4019868" y="3147089"/>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8</a:t>
            </a:r>
          </a:p>
        </p:txBody>
      </p:sp>
      <p:sp>
        <p:nvSpPr>
          <p:cNvPr id="23" name="TextBox 22">
            <a:extLst>
              <a:ext uri="{FF2B5EF4-FFF2-40B4-BE49-F238E27FC236}">
                <a16:creationId xmlns:a16="http://schemas.microsoft.com/office/drawing/2014/main" id="{9D9B3E33-BB0B-A2CC-3425-73215DAADFE1}"/>
              </a:ext>
            </a:extLst>
          </p:cNvPr>
          <p:cNvSpPr txBox="1"/>
          <p:nvPr/>
        </p:nvSpPr>
        <p:spPr>
          <a:xfrm>
            <a:off x="4141791" y="3628216"/>
            <a:ext cx="2910783" cy="1384995"/>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In the </a:t>
            </a:r>
            <a:r>
              <a:rPr lang="en-US" sz="1400" b="1" i="0" dirty="0">
                <a:effectLst/>
                <a:latin typeface="Quattrocento Sans" panose="020B0502050000020003" pitchFamily="34" charset="0"/>
              </a:rPr>
              <a:t>Commit message</a:t>
            </a:r>
            <a:r>
              <a:rPr lang="en-US" sz="1400" b="0" i="0" dirty="0">
                <a:effectLst/>
                <a:latin typeface="Quattrocento Sans" panose="020B0502050000020003" pitchFamily="34" charset="0"/>
              </a:rPr>
              <a:t> field, type a short and meaningful commit message that describes the change you made to the file. You can attribute the commit to more than one author in the commit message.</a:t>
            </a:r>
          </a:p>
        </p:txBody>
      </p:sp>
    </p:spTree>
    <p:extLst>
      <p:ext uri="{BB962C8B-B14F-4D97-AF65-F5344CB8AC3E}">
        <p14:creationId xmlns:p14="http://schemas.microsoft.com/office/powerpoint/2010/main" val="35147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598623" y="1436672"/>
            <a:ext cx="5302813" cy="38348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588262" y="1213827"/>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641753" y="1229700"/>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9</a:t>
            </a:r>
          </a:p>
        </p:txBody>
      </p:sp>
      <p:sp>
        <p:nvSpPr>
          <p:cNvPr id="14" name="TextBox 13">
            <a:extLst>
              <a:ext uri="{FF2B5EF4-FFF2-40B4-BE49-F238E27FC236}">
                <a16:creationId xmlns:a16="http://schemas.microsoft.com/office/drawing/2014/main" id="{E8145310-91C5-CD7E-2AFF-9641F163C21A}"/>
              </a:ext>
            </a:extLst>
          </p:cNvPr>
          <p:cNvSpPr txBox="1"/>
          <p:nvPr/>
        </p:nvSpPr>
        <p:spPr>
          <a:xfrm>
            <a:off x="763676" y="1710827"/>
            <a:ext cx="4972106" cy="1600438"/>
          </a:xfrm>
          <a:prstGeom prst="rect">
            <a:avLst/>
          </a:prstGeom>
          <a:noFill/>
        </p:spPr>
        <p:txBody>
          <a:bodyPr wrap="square" rtlCol="0">
            <a:spAutoFit/>
          </a:bodyPr>
          <a:lstStyle/>
          <a:p>
            <a:pPr algn="just">
              <a:spcAft>
                <a:spcPts val="1200"/>
              </a:spcAft>
            </a:pPr>
            <a:r>
              <a:rPr lang="en-US" sz="1400" b="0" i="0" dirty="0">
                <a:effectLst/>
                <a:latin typeface="Quattrocento Sans" panose="020B0502050000020003" pitchFamily="34" charset="0"/>
              </a:rPr>
              <a:t>If you have more than one email address associated with your account on </a:t>
            </a:r>
            <a:r>
              <a:rPr lang="en-US" sz="1400" b="0" i="0" dirty="0" err="1">
                <a:effectLst/>
                <a:latin typeface="Quattrocento Sans" panose="020B0502050000020003" pitchFamily="34" charset="0"/>
              </a:rPr>
              <a:t>GitHub.com</a:t>
            </a:r>
            <a:r>
              <a:rPr lang="en-US" sz="1400" b="0" i="0" dirty="0">
                <a:effectLst/>
                <a:latin typeface="Quattrocento Sans" panose="020B0502050000020003" pitchFamily="34" charset="0"/>
              </a:rPr>
              <a:t>, select the email address drop-down menu. Then select the email address to use as the Git author email address. Only verified email addresses appear in this drop-down menu. If you enabled email address privacy, then [username]@</a:t>
            </a:r>
            <a:r>
              <a:rPr lang="en-US" sz="1400" b="0" i="0" dirty="0" err="1">
                <a:effectLst/>
                <a:latin typeface="Quattrocento Sans" panose="020B0502050000020003" pitchFamily="34" charset="0"/>
              </a:rPr>
              <a:t>users.noreply.github.com</a:t>
            </a:r>
            <a:r>
              <a:rPr lang="en-US" sz="1400" b="0" i="0" dirty="0">
                <a:effectLst/>
                <a:latin typeface="Quattrocento Sans" panose="020B0502050000020003" pitchFamily="34" charset="0"/>
              </a:rPr>
              <a:t> is the default commit author email address.</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How to add a file to your repository (continued)</a:t>
            </a:r>
          </a:p>
        </p:txBody>
      </p:sp>
      <p:pic>
        <p:nvPicPr>
          <p:cNvPr id="10242" name="Picture 2" descr="Screenshot showing a commit change with a description box and the drop-down menu of the email to select as the author of the commit.">
            <a:extLst>
              <a:ext uri="{FF2B5EF4-FFF2-40B4-BE49-F238E27FC236}">
                <a16:creationId xmlns:a16="http://schemas.microsoft.com/office/drawing/2014/main" id="{8732A574-25C8-AAA0-D1E9-6351D5A70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76" y="3354118"/>
            <a:ext cx="5137760" cy="18624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E44166E-AF70-CBEE-2642-4AC9EF0AA978}"/>
              </a:ext>
            </a:extLst>
          </p:cNvPr>
          <p:cNvSpPr>
            <a:spLocks/>
          </p:cNvSpPr>
          <p:nvPr/>
        </p:nvSpPr>
        <p:spPr>
          <a:xfrm>
            <a:off x="6247434" y="1450951"/>
            <a:ext cx="5137159" cy="3187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4" name="Snip Single Corner Rectangle 23">
            <a:extLst>
              <a:ext uri="{FF2B5EF4-FFF2-40B4-BE49-F238E27FC236}">
                <a16:creationId xmlns:a16="http://schemas.microsoft.com/office/drawing/2014/main" id="{1438E2B3-E8FE-D20D-A9FA-3A949F16828A}"/>
              </a:ext>
            </a:extLst>
          </p:cNvPr>
          <p:cNvSpPr>
            <a:spLocks/>
          </p:cNvSpPr>
          <p:nvPr/>
        </p:nvSpPr>
        <p:spPr>
          <a:xfrm>
            <a:off x="6237073" y="1228105"/>
            <a:ext cx="1194505"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6" name="TextBox 25">
            <a:extLst>
              <a:ext uri="{FF2B5EF4-FFF2-40B4-BE49-F238E27FC236}">
                <a16:creationId xmlns:a16="http://schemas.microsoft.com/office/drawing/2014/main" id="{D7DC360C-DDA8-2CC9-309A-2580715DCA70}"/>
              </a:ext>
            </a:extLst>
          </p:cNvPr>
          <p:cNvSpPr txBox="1"/>
          <p:nvPr/>
        </p:nvSpPr>
        <p:spPr>
          <a:xfrm>
            <a:off x="6290564" y="1243978"/>
            <a:ext cx="1141014"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10</a:t>
            </a:r>
          </a:p>
        </p:txBody>
      </p:sp>
      <p:sp>
        <p:nvSpPr>
          <p:cNvPr id="27" name="TextBox 26">
            <a:extLst>
              <a:ext uri="{FF2B5EF4-FFF2-40B4-BE49-F238E27FC236}">
                <a16:creationId xmlns:a16="http://schemas.microsoft.com/office/drawing/2014/main" id="{80F1F003-1866-360A-16CB-0D7C67DF1B57}"/>
              </a:ext>
            </a:extLst>
          </p:cNvPr>
          <p:cNvSpPr txBox="1"/>
          <p:nvPr/>
        </p:nvSpPr>
        <p:spPr>
          <a:xfrm>
            <a:off x="6412487" y="1725105"/>
            <a:ext cx="4809695" cy="1169551"/>
          </a:xfrm>
          <a:prstGeom prst="rect">
            <a:avLst/>
          </a:prstGeom>
          <a:noFill/>
        </p:spPr>
        <p:txBody>
          <a:bodyPr wrap="square" rtlCol="0">
            <a:spAutoFit/>
          </a:bodyPr>
          <a:lstStyle/>
          <a:p>
            <a:pPr algn="just">
              <a:spcAft>
                <a:spcPts val="1200"/>
              </a:spcAft>
            </a:pPr>
            <a:r>
              <a:rPr lang="en-US" sz="1400" b="0" i="0" dirty="0">
                <a:effectLst/>
                <a:latin typeface="Quattrocento Sans" panose="020B0502050000020003" pitchFamily="34" charset="0"/>
              </a:rPr>
              <a:t>Below the Commit message fields, decide whether to add your commit to the current branch or to a new branch. If your current branch is the default branch, you should choose to create a new branch for your commit, and then create a pull request.</a:t>
            </a:r>
          </a:p>
        </p:txBody>
      </p:sp>
      <p:pic>
        <p:nvPicPr>
          <p:cNvPr id="10246" name="Picture 6" descr="Screenshot showing creating a new branch from a commit option select with the textbox of the new branch below it.">
            <a:extLst>
              <a:ext uri="{FF2B5EF4-FFF2-40B4-BE49-F238E27FC236}">
                <a16:creationId xmlns:a16="http://schemas.microsoft.com/office/drawing/2014/main" id="{40D7E4AD-F67B-7852-8FE6-6BC5349CE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2487" y="3080530"/>
            <a:ext cx="4972106" cy="123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37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598623" y="1436673"/>
            <a:ext cx="3856999" cy="8077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588262" y="1213827"/>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641753" y="1229700"/>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11</a:t>
            </a:r>
          </a:p>
        </p:txBody>
      </p:sp>
      <p:sp>
        <p:nvSpPr>
          <p:cNvPr id="14" name="TextBox 13">
            <a:extLst>
              <a:ext uri="{FF2B5EF4-FFF2-40B4-BE49-F238E27FC236}">
                <a16:creationId xmlns:a16="http://schemas.microsoft.com/office/drawing/2014/main" id="{E8145310-91C5-CD7E-2AFF-9641F163C21A}"/>
              </a:ext>
            </a:extLst>
          </p:cNvPr>
          <p:cNvSpPr txBox="1"/>
          <p:nvPr/>
        </p:nvSpPr>
        <p:spPr>
          <a:xfrm>
            <a:off x="763676" y="1710827"/>
            <a:ext cx="4972106" cy="307777"/>
          </a:xfrm>
          <a:prstGeom prst="rect">
            <a:avLst/>
          </a:prstGeom>
          <a:noFill/>
        </p:spPr>
        <p:txBody>
          <a:bodyPr wrap="square" rtlCol="0">
            <a:spAutoFit/>
          </a:bodyPr>
          <a:lstStyle/>
          <a:p>
            <a:pPr algn="just">
              <a:spcAft>
                <a:spcPts val="1200"/>
              </a:spcAft>
            </a:pPr>
            <a:r>
              <a:rPr lang="en-US" sz="1400" b="0" i="0" dirty="0">
                <a:effectLst/>
                <a:latin typeface="Quattrocento Sans" panose="020B0502050000020003" pitchFamily="34" charset="0"/>
              </a:rPr>
              <a:t>Select </a:t>
            </a:r>
            <a:r>
              <a:rPr lang="en-US" sz="1400" b="1" i="0" dirty="0">
                <a:effectLst/>
                <a:latin typeface="Quattrocento Sans" panose="020B0502050000020003" pitchFamily="34" charset="0"/>
              </a:rPr>
              <a:t>Commit changes </a:t>
            </a:r>
            <a:r>
              <a:rPr lang="en-US" sz="1400" b="0" i="0" dirty="0">
                <a:effectLst/>
                <a:latin typeface="Quattrocento Sans" panose="020B0502050000020003" pitchFamily="34" charset="0"/>
              </a:rPr>
              <a:t>or </a:t>
            </a:r>
            <a:r>
              <a:rPr lang="en-US" sz="1400" b="1" i="0" dirty="0">
                <a:effectLst/>
                <a:latin typeface="Quattrocento Sans" panose="020B0502050000020003" pitchFamily="34" charset="0"/>
              </a:rPr>
              <a:t>Propose changes</a:t>
            </a:r>
            <a:r>
              <a:rPr lang="en-US" sz="1400" b="0" i="0" dirty="0">
                <a:effectLst/>
                <a:latin typeface="Quattrocento Sans" panose="020B0502050000020003" pitchFamily="34" charset="0"/>
              </a:rPr>
              <a:t>.</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How to add a file to your repository (continued)</a:t>
            </a:r>
          </a:p>
        </p:txBody>
      </p:sp>
      <p:sp>
        <p:nvSpPr>
          <p:cNvPr id="3" name="Text Placeholder 2">
            <a:extLst>
              <a:ext uri="{FF2B5EF4-FFF2-40B4-BE49-F238E27FC236}">
                <a16:creationId xmlns:a16="http://schemas.microsoft.com/office/drawing/2014/main" id="{44F452D3-E84C-9DFF-B677-88214FE179AD}"/>
              </a:ext>
            </a:extLst>
          </p:cNvPr>
          <p:cNvSpPr txBox="1">
            <a:spLocks/>
          </p:cNvSpPr>
          <p:nvPr/>
        </p:nvSpPr>
        <p:spPr>
          <a:xfrm>
            <a:off x="579438" y="3594097"/>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1080"/>
              </a:spcBef>
              <a:buNone/>
            </a:pPr>
            <a:r>
              <a:rPr lang="en-US" sz="2800" dirty="0">
                <a:latin typeface="Quattrocento Sans" panose="020B0502050000020003" pitchFamily="34" charset="0"/>
              </a:rPr>
              <a:t>Congratulations, you just created a new file in your repository! You have also created a new branch and made a commit.</a:t>
            </a:r>
          </a:p>
          <a:p>
            <a:pPr marL="0" indent="0" algn="just">
              <a:spcBef>
                <a:spcPts val="1080"/>
              </a:spcBef>
              <a:buNone/>
            </a:pPr>
            <a:endParaRPr lang="en-US" sz="2800" dirty="0">
              <a:latin typeface="Quattrocento Sans" panose="020B0502050000020003" pitchFamily="34" charset="0"/>
            </a:endParaRPr>
          </a:p>
          <a:p>
            <a:pPr marL="0" indent="0" algn="just">
              <a:spcBef>
                <a:spcPts val="1080"/>
              </a:spcBef>
              <a:buNone/>
            </a:pPr>
            <a:r>
              <a:rPr lang="en-US" sz="2000" dirty="0">
                <a:latin typeface="Quattrocento Sans" panose="020B0502050000020003" pitchFamily="34" charset="0"/>
              </a:rPr>
              <a:t>Before we review branches and commits in the next unit, let’s quickly review </a:t>
            </a:r>
            <a:r>
              <a:rPr lang="en-US" sz="2000" dirty="0" err="1">
                <a:latin typeface="Quattrocento Sans" panose="020B0502050000020003" pitchFamily="34" charset="0"/>
              </a:rPr>
              <a:t>gists</a:t>
            </a:r>
            <a:r>
              <a:rPr lang="en-US" sz="2000" dirty="0">
                <a:latin typeface="Quattrocento Sans" panose="020B0502050000020003" pitchFamily="34" charset="0"/>
              </a:rPr>
              <a:t>, wikis, and GitHub pages because they're similar to repositories.</a:t>
            </a:r>
          </a:p>
        </p:txBody>
      </p:sp>
    </p:spTree>
    <p:extLst>
      <p:ext uri="{BB962C8B-B14F-4D97-AF65-F5344CB8AC3E}">
        <p14:creationId xmlns:p14="http://schemas.microsoft.com/office/powerpoint/2010/main" val="205968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2" y="585216"/>
            <a:ext cx="9649432" cy="311255"/>
          </a:xfrm>
        </p:spPr>
        <p:txBody>
          <a:bodyPr>
            <a:noAutofit/>
          </a:bodyPr>
          <a:lstStyle/>
          <a:p>
            <a:r>
              <a:rPr lang="en-US" sz="2900" dirty="0">
                <a:latin typeface="Quattrocento Sans" panose="020B0502050000020003" pitchFamily="34" charset="0"/>
              </a:rPr>
              <a:t>What are </a:t>
            </a:r>
            <a:r>
              <a:rPr lang="en-US" sz="2900" dirty="0" err="1">
                <a:latin typeface="Quattrocento Sans" panose="020B0502050000020003" pitchFamily="34" charset="0"/>
              </a:rPr>
              <a:t>gists</a:t>
            </a:r>
            <a:r>
              <a:rPr lang="en-US" sz="2900" dirty="0">
                <a:latin typeface="Quattrocento Sans" panose="020B0502050000020003" pitchFamily="34" charset="0"/>
              </a:rPr>
              <a:t>?</a:t>
            </a:r>
          </a:p>
        </p:txBody>
      </p:sp>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2">
            <a:extLst>
              <a:ext uri="{FF2B5EF4-FFF2-40B4-BE49-F238E27FC236}">
                <a16:creationId xmlns:a16="http://schemas.microsoft.com/office/drawing/2014/main" id="{EB105C0C-6169-CB76-2218-3938EFBA658A}"/>
              </a:ext>
            </a:extLst>
          </p:cNvPr>
          <p:cNvSpPr txBox="1">
            <a:spLocks/>
          </p:cNvSpPr>
          <p:nvPr/>
        </p:nvSpPr>
        <p:spPr>
          <a:xfrm>
            <a:off x="718142" y="2180628"/>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dirty="0">
                <a:latin typeface="Quattrocento Sans" panose="020B0502050000020003" pitchFamily="34" charset="0"/>
              </a:rPr>
              <a:t>Now that we have a good understanding of repositories, we can review </a:t>
            </a:r>
            <a:r>
              <a:rPr lang="en-US" sz="2000" dirty="0" err="1">
                <a:latin typeface="Quattrocento Sans" panose="020B0502050000020003" pitchFamily="34" charset="0"/>
              </a:rPr>
              <a:t>gists</a:t>
            </a:r>
            <a:r>
              <a:rPr lang="en-US" sz="2000" dirty="0">
                <a:latin typeface="Quattrocento Sans" panose="020B0502050000020003" pitchFamily="34" charset="0"/>
              </a:rPr>
              <a:t>. Similarly to repositories, </a:t>
            </a:r>
            <a:r>
              <a:rPr lang="en-US" sz="2000" dirty="0" err="1">
                <a:latin typeface="Quattrocento Sans" panose="020B0502050000020003" pitchFamily="34" charset="0"/>
              </a:rPr>
              <a:t>gists</a:t>
            </a:r>
            <a:r>
              <a:rPr lang="en-US" sz="2000" dirty="0">
                <a:latin typeface="Quattrocento Sans" panose="020B0502050000020003" pitchFamily="34" charset="0"/>
              </a:rPr>
              <a:t> are a simplified way to share code snippets with others.</a:t>
            </a:r>
          </a:p>
          <a:p>
            <a:pPr marL="0" indent="0" algn="just">
              <a:spcAft>
                <a:spcPts val="600"/>
              </a:spcAft>
              <a:buNone/>
            </a:pPr>
            <a:r>
              <a:rPr lang="en-US" sz="2000" dirty="0">
                <a:latin typeface="Quattrocento Sans" panose="020B0502050000020003" pitchFamily="34" charset="0"/>
              </a:rPr>
              <a:t>Every gist is a Git repository, which you can fork and clone and be made either public or secret. Public </a:t>
            </a:r>
            <a:r>
              <a:rPr lang="en-US" sz="2000" dirty="0" err="1">
                <a:latin typeface="Quattrocento Sans" panose="020B0502050000020003" pitchFamily="34" charset="0"/>
              </a:rPr>
              <a:t>gists</a:t>
            </a:r>
            <a:r>
              <a:rPr lang="en-US" sz="2000" dirty="0">
                <a:latin typeface="Quattrocento Sans" panose="020B0502050000020003" pitchFamily="34" charset="0"/>
              </a:rPr>
              <a:t> are displayed publicly where people can browse new ones as they’re created. Public </a:t>
            </a:r>
            <a:r>
              <a:rPr lang="en-US" sz="2000" dirty="0" err="1">
                <a:latin typeface="Quattrocento Sans" panose="020B0502050000020003" pitchFamily="34" charset="0"/>
              </a:rPr>
              <a:t>gists</a:t>
            </a:r>
            <a:r>
              <a:rPr lang="en-US" sz="2000" dirty="0">
                <a:latin typeface="Quattrocento Sans" panose="020B0502050000020003" pitchFamily="34" charset="0"/>
              </a:rPr>
              <a:t> are also searchable. Conversely, secret </a:t>
            </a:r>
            <a:r>
              <a:rPr lang="en-US" sz="2000" dirty="0" err="1">
                <a:latin typeface="Quattrocento Sans" panose="020B0502050000020003" pitchFamily="34" charset="0"/>
              </a:rPr>
              <a:t>gists</a:t>
            </a:r>
            <a:r>
              <a:rPr lang="en-US" sz="2000" dirty="0">
                <a:latin typeface="Quattrocento Sans" panose="020B0502050000020003" pitchFamily="34" charset="0"/>
              </a:rPr>
              <a:t> aren't searchable, but they aren’t entirely private. If you send the URL of a secret gist to a friend, they'll be able to see it.</a:t>
            </a:r>
          </a:p>
          <a:p>
            <a:pPr marL="0" indent="0" algn="just">
              <a:spcAft>
                <a:spcPts val="600"/>
              </a:spcAft>
              <a:buNone/>
            </a:pPr>
            <a:r>
              <a:rPr lang="en-US" sz="1800" dirty="0">
                <a:latin typeface="Quattrocento Sans" panose="020B0502050000020003" pitchFamily="34" charset="0"/>
              </a:rPr>
              <a:t>To learn more about </a:t>
            </a:r>
            <a:r>
              <a:rPr lang="en-US" sz="1800" dirty="0" err="1">
                <a:latin typeface="Quattrocento Sans" panose="020B0502050000020003" pitchFamily="34" charset="0"/>
              </a:rPr>
              <a:t>gists</a:t>
            </a:r>
            <a:r>
              <a:rPr lang="en-US" sz="1800" dirty="0">
                <a:latin typeface="Quattrocento Sans" panose="020B0502050000020003" pitchFamily="34" charset="0"/>
              </a:rPr>
              <a:t>, see the linked article in our Resources section at the end of this module titled </a:t>
            </a:r>
            <a:r>
              <a:rPr lang="en-US" sz="1800" i="1" dirty="0">
                <a:latin typeface="Quattrocento Sans" panose="020B0502050000020003" pitchFamily="34" charset="0"/>
              </a:rPr>
              <a:t>Creating </a:t>
            </a:r>
            <a:r>
              <a:rPr lang="en-US" sz="1800" i="1" dirty="0" err="1">
                <a:latin typeface="Quattrocento Sans" panose="020B0502050000020003" pitchFamily="34" charset="0"/>
              </a:rPr>
              <a:t>Gists</a:t>
            </a:r>
            <a:r>
              <a:rPr lang="en-US" sz="1800" dirty="0">
                <a:latin typeface="Quattrocento Sans" panose="020B0502050000020003" pitchFamily="34" charset="0"/>
              </a:rPr>
              <a:t>.</a:t>
            </a:r>
          </a:p>
        </p:txBody>
      </p:sp>
      <p:sp>
        <p:nvSpPr>
          <p:cNvPr id="17" name="Text Placeholder 2">
            <a:extLst>
              <a:ext uri="{FF2B5EF4-FFF2-40B4-BE49-F238E27FC236}">
                <a16:creationId xmlns:a16="http://schemas.microsoft.com/office/drawing/2014/main" id="{5DDD5286-52DB-8946-ACF7-22749F590A14}"/>
              </a:ext>
            </a:extLst>
          </p:cNvPr>
          <p:cNvSpPr txBox="1">
            <a:spLocks/>
          </p:cNvSpPr>
          <p:nvPr/>
        </p:nvSpPr>
        <p:spPr>
          <a:xfrm>
            <a:off x="718142" y="3866400"/>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900" dirty="0">
                <a:latin typeface="Quattrocento Sans" panose="020B0502050000020003" pitchFamily="34" charset="0"/>
              </a:rPr>
              <a:t>What are wikis?</a:t>
            </a:r>
          </a:p>
        </p:txBody>
      </p:sp>
      <p:sp>
        <p:nvSpPr>
          <p:cNvPr id="18" name="Text Placeholder 2">
            <a:extLst>
              <a:ext uri="{FF2B5EF4-FFF2-40B4-BE49-F238E27FC236}">
                <a16:creationId xmlns:a16="http://schemas.microsoft.com/office/drawing/2014/main" id="{D6630B64-2642-BEFD-7A9D-8F0C08378E24}"/>
              </a:ext>
            </a:extLst>
          </p:cNvPr>
          <p:cNvSpPr txBox="1">
            <a:spLocks/>
          </p:cNvSpPr>
          <p:nvPr/>
        </p:nvSpPr>
        <p:spPr>
          <a:xfrm>
            <a:off x="718142" y="5143741"/>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480"/>
              </a:spcBef>
              <a:spcAft>
                <a:spcPts val="1200"/>
              </a:spcAft>
              <a:buNone/>
            </a:pPr>
            <a:r>
              <a:rPr lang="en-US" sz="2000" dirty="0">
                <a:latin typeface="Quattrocento Sans" panose="020B0502050000020003" pitchFamily="34" charset="0"/>
              </a:rPr>
              <a:t>Every repository on </a:t>
            </a:r>
            <a:r>
              <a:rPr lang="en-US" sz="2000" dirty="0" err="1">
                <a:latin typeface="Quattrocento Sans" panose="020B0502050000020003" pitchFamily="34" charset="0"/>
              </a:rPr>
              <a:t>GitHub.com</a:t>
            </a:r>
            <a:r>
              <a:rPr lang="en-US" sz="2000" dirty="0">
                <a:latin typeface="Quattrocento Sans" panose="020B0502050000020003" pitchFamily="34" charset="0"/>
              </a:rPr>
              <a:t> comes equipped with a section for hosting documentation, called a wiki. You can use your repository's wiki to share long-form content about your project, such as how to use it, how you designed it, or its core principles. While a README file quickly tells what your project can do, you can use a wiki to provide additional documentation.</a:t>
            </a:r>
          </a:p>
          <a:p>
            <a:pPr marL="0" indent="0" algn="just">
              <a:spcBef>
                <a:spcPts val="480"/>
              </a:spcBef>
              <a:spcAft>
                <a:spcPts val="1200"/>
              </a:spcAft>
              <a:buNone/>
            </a:pPr>
            <a:r>
              <a:rPr lang="en-US" sz="2000" dirty="0">
                <a:latin typeface="Quattrocento Sans" panose="020B0502050000020003" pitchFamily="34" charset="0"/>
              </a:rPr>
              <a:t>It’s worth a reminder that if your repository is private, only people who have at least read access to your repository will have access to your wiki.</a:t>
            </a:r>
          </a:p>
        </p:txBody>
      </p:sp>
    </p:spTree>
    <p:extLst>
      <p:ext uri="{BB962C8B-B14F-4D97-AF65-F5344CB8AC3E}">
        <p14:creationId xmlns:p14="http://schemas.microsoft.com/office/powerpoint/2010/main" val="18144465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2" y="585216"/>
            <a:ext cx="9649432" cy="311255"/>
          </a:xfrm>
        </p:spPr>
        <p:txBody>
          <a:bodyPr>
            <a:noAutofit/>
          </a:bodyPr>
          <a:lstStyle/>
          <a:p>
            <a:r>
              <a:rPr lang="en-US" sz="2900" dirty="0">
                <a:latin typeface="Quattrocento Sans" panose="020B0502050000020003" pitchFamily="34" charset="0"/>
              </a:rPr>
              <a:t>Components of the GitHub flow</a:t>
            </a:r>
          </a:p>
        </p:txBody>
      </p:sp>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7" name="Text Placeholder 2">
            <a:extLst>
              <a:ext uri="{FF2B5EF4-FFF2-40B4-BE49-F238E27FC236}">
                <a16:creationId xmlns:a16="http://schemas.microsoft.com/office/drawing/2014/main" id="{5DDD5286-52DB-8946-ACF7-22749F590A14}"/>
              </a:ext>
            </a:extLst>
          </p:cNvPr>
          <p:cNvSpPr txBox="1">
            <a:spLocks/>
          </p:cNvSpPr>
          <p:nvPr/>
        </p:nvSpPr>
        <p:spPr>
          <a:xfrm>
            <a:off x="777478" y="1120480"/>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What are branches?</a:t>
            </a:r>
          </a:p>
        </p:txBody>
      </p:sp>
      <p:sp>
        <p:nvSpPr>
          <p:cNvPr id="18" name="Text Placeholder 2">
            <a:extLst>
              <a:ext uri="{FF2B5EF4-FFF2-40B4-BE49-F238E27FC236}">
                <a16:creationId xmlns:a16="http://schemas.microsoft.com/office/drawing/2014/main" id="{D6630B64-2642-BEFD-7A9D-8F0C08378E24}"/>
              </a:ext>
            </a:extLst>
          </p:cNvPr>
          <p:cNvSpPr txBox="1">
            <a:spLocks/>
          </p:cNvSpPr>
          <p:nvPr/>
        </p:nvSpPr>
        <p:spPr>
          <a:xfrm>
            <a:off x="777478" y="2561888"/>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480"/>
              </a:spcBef>
              <a:spcAft>
                <a:spcPts val="1200"/>
              </a:spcAft>
              <a:buNone/>
            </a:pPr>
            <a:r>
              <a:rPr lang="en-US" sz="2000" dirty="0">
                <a:latin typeface="Quattrocento Sans" panose="020B0502050000020003" pitchFamily="34" charset="0"/>
              </a:rPr>
              <a:t>In the last section, we created a new file and a new branch in your repositories.</a:t>
            </a:r>
          </a:p>
          <a:p>
            <a:pPr marL="0" indent="0" algn="just">
              <a:spcBef>
                <a:spcPts val="480"/>
              </a:spcBef>
              <a:spcAft>
                <a:spcPts val="1200"/>
              </a:spcAft>
              <a:buNone/>
            </a:pPr>
            <a:r>
              <a:rPr lang="en-US" sz="2000" dirty="0">
                <a:latin typeface="Quattrocento Sans" panose="020B0502050000020003" pitchFamily="34" charset="0"/>
              </a:rPr>
              <a:t>Branches are an essential part to the GitHub experience because they're where we can make changes without affecting the entire project we're working on.</a:t>
            </a:r>
          </a:p>
          <a:p>
            <a:pPr marL="0" indent="0" algn="just">
              <a:spcBef>
                <a:spcPts val="480"/>
              </a:spcBef>
              <a:spcAft>
                <a:spcPts val="1200"/>
              </a:spcAft>
              <a:buNone/>
            </a:pPr>
            <a:r>
              <a:rPr lang="en-US" sz="2000" dirty="0">
                <a:latin typeface="Quattrocento Sans" panose="020B0502050000020003" pitchFamily="34" charset="0"/>
              </a:rPr>
              <a:t>Your branch is a safe place to experiment with new features or fixes. If you make a mistake, you can revert your changes or push more changes to fix the mistake. Your changes won't update on the default branch until you merge your branch.</a:t>
            </a:r>
          </a:p>
        </p:txBody>
      </p:sp>
      <p:sp>
        <p:nvSpPr>
          <p:cNvPr id="5" name="Rectangle 4">
            <a:extLst>
              <a:ext uri="{FF2B5EF4-FFF2-40B4-BE49-F238E27FC236}">
                <a16:creationId xmlns:a16="http://schemas.microsoft.com/office/drawing/2014/main" id="{1B6C4F04-2672-FE4F-9AC0-063090329ADD}"/>
              </a:ext>
            </a:extLst>
          </p:cNvPr>
          <p:cNvSpPr>
            <a:spLocks/>
          </p:cNvSpPr>
          <p:nvPr/>
        </p:nvSpPr>
        <p:spPr>
          <a:xfrm>
            <a:off x="866647" y="4263224"/>
            <a:ext cx="10669475" cy="661505"/>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6" name="TextBox 5">
            <a:extLst>
              <a:ext uri="{FF2B5EF4-FFF2-40B4-BE49-F238E27FC236}">
                <a16:creationId xmlns:a16="http://schemas.microsoft.com/office/drawing/2014/main" id="{5756058E-C80D-70CA-8153-D574C9125B08}"/>
              </a:ext>
            </a:extLst>
          </p:cNvPr>
          <p:cNvSpPr txBox="1"/>
          <p:nvPr/>
        </p:nvSpPr>
        <p:spPr>
          <a:xfrm>
            <a:off x="1178119" y="4330713"/>
            <a:ext cx="10147233" cy="523220"/>
          </a:xfrm>
          <a:prstGeom prst="rect">
            <a:avLst/>
          </a:prstGeom>
          <a:noFill/>
        </p:spPr>
        <p:txBody>
          <a:bodyPr wrap="square" rtlCol="0">
            <a:spAutoFit/>
          </a:bodyPr>
          <a:lstStyle/>
          <a:p>
            <a:pPr algn="just">
              <a:spcAft>
                <a:spcPts val="1200"/>
              </a:spcAft>
            </a:pPr>
            <a:r>
              <a:rPr lang="en-US" sz="1400" i="0" dirty="0">
                <a:effectLst/>
                <a:latin typeface="Quattrocento Sans" panose="020B0502050000020003" pitchFamily="34" charset="0"/>
              </a:rPr>
              <a:t>Alternatively, you can create a new branch and check it out by using git in a terminal. The command would be </a:t>
            </a:r>
            <a:r>
              <a:rPr lang="en-US" sz="1400" i="0" dirty="0">
                <a:effectLst/>
                <a:highlight>
                  <a:srgbClr val="C0C0C0"/>
                </a:highlight>
                <a:latin typeface="Roboto Mono" pitchFamily="49" charset="0"/>
                <a:ea typeface="Roboto Mono" pitchFamily="49" charset="0"/>
              </a:rPr>
              <a:t>git checkout -b </a:t>
            </a:r>
            <a:r>
              <a:rPr lang="en-US" sz="1400" i="0" dirty="0" err="1">
                <a:effectLst/>
                <a:highlight>
                  <a:srgbClr val="C0C0C0"/>
                </a:highlight>
                <a:latin typeface="Roboto Mono" pitchFamily="49" charset="0"/>
                <a:ea typeface="Roboto Mono" pitchFamily="49" charset="0"/>
              </a:rPr>
              <a:t>newBranchName</a:t>
            </a:r>
            <a:endParaRPr lang="en-US" sz="1400" i="0" dirty="0">
              <a:effectLst/>
              <a:highlight>
                <a:srgbClr val="C0C0C0"/>
              </a:highlight>
              <a:latin typeface="Roboto Mono" pitchFamily="49" charset="0"/>
              <a:ea typeface="Roboto Mono" pitchFamily="49" charset="0"/>
            </a:endParaRPr>
          </a:p>
        </p:txBody>
      </p:sp>
      <p:sp>
        <p:nvSpPr>
          <p:cNvPr id="7" name="Oval 6">
            <a:extLst>
              <a:ext uri="{FF2B5EF4-FFF2-40B4-BE49-F238E27FC236}">
                <a16:creationId xmlns:a16="http://schemas.microsoft.com/office/drawing/2014/main" id="{C9BE6B87-A210-843F-8293-4556675CACC5}"/>
              </a:ext>
            </a:extLst>
          </p:cNvPr>
          <p:cNvSpPr>
            <a:spLocks/>
          </p:cNvSpPr>
          <p:nvPr/>
        </p:nvSpPr>
        <p:spPr>
          <a:xfrm>
            <a:off x="588262" y="4332365"/>
            <a:ext cx="452309" cy="5232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8" name="Graphic 7" descr="Lightbulb outline">
            <a:extLst>
              <a:ext uri="{FF2B5EF4-FFF2-40B4-BE49-F238E27FC236}">
                <a16:creationId xmlns:a16="http://schemas.microsoft.com/office/drawing/2014/main" id="{287FD3B9-676E-59B2-A50B-075786335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77" y="4381552"/>
            <a:ext cx="421541" cy="421541"/>
          </a:xfrm>
          <a:prstGeom prst="rect">
            <a:avLst/>
          </a:prstGeom>
          <a:effectLst>
            <a:glow rad="12700">
              <a:srgbClr val="FFFF00"/>
            </a:glow>
          </a:effectLst>
        </p:spPr>
      </p:pic>
    </p:spTree>
    <p:extLst>
      <p:ext uri="{BB962C8B-B14F-4D97-AF65-F5344CB8AC3E}">
        <p14:creationId xmlns:p14="http://schemas.microsoft.com/office/powerpoint/2010/main" val="38109628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7" name="Text Placeholder 2">
            <a:extLst>
              <a:ext uri="{FF2B5EF4-FFF2-40B4-BE49-F238E27FC236}">
                <a16:creationId xmlns:a16="http://schemas.microsoft.com/office/drawing/2014/main" id="{5DDD5286-52DB-8946-ACF7-22749F590A14}"/>
              </a:ext>
            </a:extLst>
          </p:cNvPr>
          <p:cNvSpPr txBox="1">
            <a:spLocks/>
          </p:cNvSpPr>
          <p:nvPr/>
        </p:nvSpPr>
        <p:spPr>
          <a:xfrm>
            <a:off x="777478" y="588465"/>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What are commits?</a:t>
            </a:r>
          </a:p>
        </p:txBody>
      </p:sp>
      <p:sp>
        <p:nvSpPr>
          <p:cNvPr id="18" name="Text Placeholder 2">
            <a:extLst>
              <a:ext uri="{FF2B5EF4-FFF2-40B4-BE49-F238E27FC236}">
                <a16:creationId xmlns:a16="http://schemas.microsoft.com/office/drawing/2014/main" id="{D6630B64-2642-BEFD-7A9D-8F0C08378E24}"/>
              </a:ext>
            </a:extLst>
          </p:cNvPr>
          <p:cNvSpPr txBox="1">
            <a:spLocks/>
          </p:cNvSpPr>
          <p:nvPr/>
        </p:nvSpPr>
        <p:spPr>
          <a:xfrm>
            <a:off x="777478" y="1831897"/>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480"/>
              </a:spcBef>
              <a:spcAft>
                <a:spcPts val="1200"/>
              </a:spcAft>
              <a:buNone/>
            </a:pPr>
            <a:r>
              <a:rPr lang="en-US" sz="2000" dirty="0">
                <a:latin typeface="Quattrocento Sans" panose="020B0502050000020003" pitchFamily="34" charset="0"/>
              </a:rPr>
              <a:t>In the previous unit, you added a new file into the repository by pushing a commit. Let’s briefly review what commits are.</a:t>
            </a:r>
          </a:p>
          <a:p>
            <a:pPr marL="0" indent="0" algn="just">
              <a:spcBef>
                <a:spcPts val="480"/>
              </a:spcBef>
              <a:spcAft>
                <a:spcPts val="1200"/>
              </a:spcAft>
              <a:buNone/>
            </a:pPr>
            <a:r>
              <a:rPr lang="en-US" sz="2000" dirty="0">
                <a:latin typeface="Quattrocento Sans" panose="020B0502050000020003" pitchFamily="34" charset="0"/>
              </a:rPr>
              <a:t>A commit is a change to one or more files on a branch. Every time a commit is created, it's assigned a unique ID and tracked along with the time and contributor. Commits provide a clear audit trail for anyone reviewing the history of a file or linked item, such as an issue or pull request.</a:t>
            </a:r>
          </a:p>
        </p:txBody>
      </p:sp>
      <p:pic>
        <p:nvPicPr>
          <p:cNvPr id="14338" name="Picture 2" descr="A screenshot of a list of GitHub commits to a main branch.">
            <a:extLst>
              <a:ext uri="{FF2B5EF4-FFF2-40B4-BE49-F238E27FC236}">
                <a16:creationId xmlns:a16="http://schemas.microsoft.com/office/drawing/2014/main" id="{15CF10E7-8FD9-45EF-9DDD-3BC38CBF5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477" y="3163344"/>
            <a:ext cx="7302493" cy="331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17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86204"/>
            <a:ext cx="6345239" cy="1113959"/>
          </a:xfrm>
        </p:spPr>
        <p:txBody>
          <a:bodyPr/>
          <a:lstStyle/>
          <a:p>
            <a:r>
              <a:rPr lang="en-US" dirty="0">
                <a:latin typeface="Quattrocento Sans" panose="020B0502050000020003" pitchFamily="34" charset="0"/>
              </a:rPr>
              <a:t>Module 1: Introduction to GitHub</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D2B19A9A-3D8F-0FA5-9D68-D7FBEDB2941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5">
            <a:extLst>
              <a:ext uri="{FF2B5EF4-FFF2-40B4-BE49-F238E27FC236}">
                <a16:creationId xmlns:a16="http://schemas.microsoft.com/office/drawing/2014/main" id="{069BC8C8-2CF6-9B7C-E605-EA01F8A1CB3B}"/>
              </a:ext>
            </a:extLst>
          </p:cNvPr>
          <p:cNvSpPr txBox="1">
            <a:spLocks/>
          </p:cNvSpPr>
          <p:nvPr/>
        </p:nvSpPr>
        <p:spPr>
          <a:xfrm>
            <a:off x="569911" y="5570675"/>
            <a:ext cx="7434032"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endParaRPr>
          </a:p>
        </p:txBody>
      </p:sp>
      <p:sp>
        <p:nvSpPr>
          <p:cNvPr id="6" name="Text Placeholder 5">
            <a:extLst>
              <a:ext uri="{FF2B5EF4-FFF2-40B4-BE49-F238E27FC236}">
                <a16:creationId xmlns:a16="http://schemas.microsoft.com/office/drawing/2014/main" id="{EF7C51BB-3258-4B78-DAC5-65709610A1D2}"/>
              </a:ext>
            </a:extLst>
          </p:cNvPr>
          <p:cNvSpPr txBox="1">
            <a:spLocks/>
          </p:cNvSpPr>
          <p:nvPr/>
        </p:nvSpPr>
        <p:spPr>
          <a:xfrm>
            <a:off x="569911" y="5681324"/>
            <a:ext cx="7434032"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latin typeface="Quattrocento Sans" panose="020B0502050000020003" pitchFamily="34" charset="0"/>
                <a:hlinkClick r:id="rId4">
                  <a:extLst>
                    <a:ext uri="{A12FA001-AC4F-418D-AE19-62706E023703}">
                      <ahyp:hlinkClr xmlns:ahyp="http://schemas.microsoft.com/office/drawing/2018/hyperlinkcolor" val="tx"/>
                    </a:ext>
                  </a:extLst>
                </a:hlinkClick>
              </a:rPr>
              <a:t>Module 1: Introduction to GitHub</a:t>
            </a:r>
            <a:endParaRPr lang="en-US" sz="1800"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7" name="Text Placeholder 2">
            <a:extLst>
              <a:ext uri="{FF2B5EF4-FFF2-40B4-BE49-F238E27FC236}">
                <a16:creationId xmlns:a16="http://schemas.microsoft.com/office/drawing/2014/main" id="{5DDD5286-52DB-8946-ACF7-22749F590A14}"/>
              </a:ext>
            </a:extLst>
          </p:cNvPr>
          <p:cNvSpPr txBox="1">
            <a:spLocks/>
          </p:cNvSpPr>
          <p:nvPr/>
        </p:nvSpPr>
        <p:spPr>
          <a:xfrm>
            <a:off x="777478" y="588465"/>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What are commits? (continued)</a:t>
            </a:r>
          </a:p>
        </p:txBody>
      </p:sp>
      <p:sp>
        <p:nvSpPr>
          <p:cNvPr id="18" name="Text Placeholder 2">
            <a:extLst>
              <a:ext uri="{FF2B5EF4-FFF2-40B4-BE49-F238E27FC236}">
                <a16:creationId xmlns:a16="http://schemas.microsoft.com/office/drawing/2014/main" id="{D6630B64-2642-BEFD-7A9D-8F0C08378E24}"/>
              </a:ext>
            </a:extLst>
          </p:cNvPr>
          <p:cNvSpPr txBox="1">
            <a:spLocks/>
          </p:cNvSpPr>
          <p:nvPr/>
        </p:nvSpPr>
        <p:spPr>
          <a:xfrm>
            <a:off x="777478" y="1606448"/>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spcAft>
                <a:spcPts val="1200"/>
              </a:spcAft>
              <a:buNone/>
            </a:pPr>
            <a:r>
              <a:rPr lang="en-US" sz="1800" dirty="0">
                <a:latin typeface="Quattrocento Sans" panose="020B0502050000020003" pitchFamily="34" charset="0"/>
              </a:rPr>
              <a:t>Within a git repository, a file can exist in several valid states as it goes through the version control process. The primary states for a file in a Git repository are Untracked and Tracked.</a:t>
            </a:r>
          </a:p>
          <a:p>
            <a:pPr marL="0" indent="0" algn="just">
              <a:spcBef>
                <a:spcPts val="0"/>
              </a:spcBef>
              <a:spcAft>
                <a:spcPts val="1200"/>
              </a:spcAft>
              <a:buNone/>
            </a:pPr>
            <a:r>
              <a:rPr lang="en-US" sz="1800" b="1" dirty="0">
                <a:latin typeface="Quattrocento Sans" panose="020B0502050000020003" pitchFamily="34" charset="0"/>
              </a:rPr>
              <a:t>Untracked: </a:t>
            </a:r>
            <a:r>
              <a:rPr lang="en-US" sz="1800" dirty="0">
                <a:latin typeface="Quattrocento Sans" panose="020B0502050000020003" pitchFamily="34" charset="0"/>
              </a:rPr>
              <a:t>An initial state of a file when it isn't yet part of the Git repository. Git is unaware of its existence.</a:t>
            </a:r>
          </a:p>
          <a:p>
            <a:pPr marL="0" indent="0" algn="just">
              <a:spcBef>
                <a:spcPts val="0"/>
              </a:spcBef>
              <a:spcAft>
                <a:spcPts val="1200"/>
              </a:spcAft>
              <a:buNone/>
            </a:pPr>
            <a:r>
              <a:rPr lang="en-US" sz="1800" b="1" dirty="0">
                <a:latin typeface="Quattrocento Sans" panose="020B0502050000020003" pitchFamily="34" charset="0"/>
              </a:rPr>
              <a:t>Tracked: </a:t>
            </a:r>
            <a:r>
              <a:rPr lang="en-US" sz="1800" dirty="0">
                <a:latin typeface="Quattrocento Sans" panose="020B0502050000020003" pitchFamily="34" charset="0"/>
              </a:rPr>
              <a:t>A tracked file is one that Git is actively monitoring. It can be in one of the following substates:</a:t>
            </a:r>
          </a:p>
        </p:txBody>
      </p:sp>
      <p:pic>
        <p:nvPicPr>
          <p:cNvPr id="14338" name="Picture 2" descr="A screenshot of a list of GitHub commits to a main branch.">
            <a:extLst>
              <a:ext uri="{FF2B5EF4-FFF2-40B4-BE49-F238E27FC236}">
                <a16:creationId xmlns:a16="http://schemas.microsoft.com/office/drawing/2014/main" id="{15CF10E7-8FD9-45EF-9DDD-3BC38CBF5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51" y="2660610"/>
            <a:ext cx="5629445" cy="2554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BB279894-E21F-E6A2-EDE7-273C836C7864}"/>
              </a:ext>
            </a:extLst>
          </p:cNvPr>
          <p:cNvSpPr txBox="1">
            <a:spLocks/>
          </p:cNvSpPr>
          <p:nvPr/>
        </p:nvSpPr>
        <p:spPr>
          <a:xfrm>
            <a:off x="6431756" y="3861907"/>
            <a:ext cx="4982766"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spcAft>
                <a:spcPts val="600"/>
              </a:spcAft>
              <a:buNone/>
            </a:pPr>
            <a:r>
              <a:rPr lang="en-US" b="1" dirty="0">
                <a:latin typeface="Quattrocento Sans" panose="020B0502050000020003" pitchFamily="34" charset="0"/>
              </a:rPr>
              <a:t>Unmodified: </a:t>
            </a:r>
            <a:r>
              <a:rPr lang="en-US" dirty="0">
                <a:latin typeface="Quattrocento Sans" panose="020B0502050000020003" pitchFamily="34" charset="0"/>
              </a:rPr>
              <a:t>The file is tracked, but it hasn't been modified since the last commit.</a:t>
            </a:r>
          </a:p>
          <a:p>
            <a:pPr marL="0" indent="0" algn="just">
              <a:spcBef>
                <a:spcPts val="0"/>
              </a:spcBef>
              <a:spcAft>
                <a:spcPts val="600"/>
              </a:spcAft>
              <a:buNone/>
            </a:pPr>
            <a:r>
              <a:rPr lang="en-US" b="1" dirty="0">
                <a:latin typeface="Quattrocento Sans" panose="020B0502050000020003" pitchFamily="34" charset="0"/>
              </a:rPr>
              <a:t>Modified: </a:t>
            </a:r>
            <a:r>
              <a:rPr lang="en-US" dirty="0">
                <a:latin typeface="Quattrocento Sans" panose="020B0502050000020003" pitchFamily="34" charset="0"/>
              </a:rPr>
              <a:t>The file has been changed since the last commit, but these changes aren't yet staged for the next commit.</a:t>
            </a:r>
          </a:p>
          <a:p>
            <a:pPr marL="0" indent="0" algn="just">
              <a:spcBef>
                <a:spcPts val="0"/>
              </a:spcBef>
              <a:spcAft>
                <a:spcPts val="600"/>
              </a:spcAft>
              <a:buNone/>
            </a:pPr>
            <a:r>
              <a:rPr lang="en-US" b="1" dirty="0">
                <a:latin typeface="Quattrocento Sans" panose="020B0502050000020003" pitchFamily="34" charset="0"/>
              </a:rPr>
              <a:t>Staged: </a:t>
            </a:r>
            <a:r>
              <a:rPr lang="en-US" dirty="0">
                <a:latin typeface="Quattrocento Sans" panose="020B0502050000020003" pitchFamily="34" charset="0"/>
              </a:rPr>
              <a:t>The file has been modified, and the changes have been added to the staging area (also known as the index). These changes are ready to be committed.</a:t>
            </a:r>
          </a:p>
          <a:p>
            <a:pPr marL="0" indent="0" algn="just">
              <a:spcBef>
                <a:spcPts val="0"/>
              </a:spcBef>
              <a:spcAft>
                <a:spcPts val="600"/>
              </a:spcAft>
              <a:buNone/>
            </a:pPr>
            <a:r>
              <a:rPr lang="en-US" b="1" dirty="0">
                <a:latin typeface="Quattrocento Sans" panose="020B0502050000020003" pitchFamily="34" charset="0"/>
              </a:rPr>
              <a:t>Committed: </a:t>
            </a:r>
            <a:r>
              <a:rPr lang="en-US" dirty="0">
                <a:latin typeface="Quattrocento Sans" panose="020B0502050000020003" pitchFamily="34" charset="0"/>
              </a:rPr>
              <a:t>The file is in the repository's database. It represents the latest committed version of the file.</a:t>
            </a:r>
          </a:p>
        </p:txBody>
      </p:sp>
      <p:sp>
        <p:nvSpPr>
          <p:cNvPr id="4" name="Text Placeholder 2">
            <a:extLst>
              <a:ext uri="{FF2B5EF4-FFF2-40B4-BE49-F238E27FC236}">
                <a16:creationId xmlns:a16="http://schemas.microsoft.com/office/drawing/2014/main" id="{A421BCE6-A41A-79BB-15CB-4438CDE701A0}"/>
              </a:ext>
            </a:extLst>
          </p:cNvPr>
          <p:cNvSpPr txBox="1">
            <a:spLocks/>
          </p:cNvSpPr>
          <p:nvPr/>
        </p:nvSpPr>
        <p:spPr>
          <a:xfrm>
            <a:off x="777478" y="5666260"/>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480"/>
              </a:spcBef>
              <a:spcAft>
                <a:spcPts val="1200"/>
              </a:spcAft>
              <a:buNone/>
            </a:pPr>
            <a:r>
              <a:rPr lang="en-US" sz="1800" dirty="0">
                <a:latin typeface="Quattrocento Sans" panose="020B0502050000020003" pitchFamily="34" charset="0"/>
              </a:rPr>
              <a:t>These states and substates are important to collaborating with your team to know where each and every commit is in the process of your project. Now let’s move on to pull requests.</a:t>
            </a:r>
          </a:p>
        </p:txBody>
      </p:sp>
    </p:spTree>
    <p:extLst>
      <p:ext uri="{BB962C8B-B14F-4D97-AF65-F5344CB8AC3E}">
        <p14:creationId xmlns:p14="http://schemas.microsoft.com/office/powerpoint/2010/main" val="38282976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7" name="Text Placeholder 2">
            <a:extLst>
              <a:ext uri="{FF2B5EF4-FFF2-40B4-BE49-F238E27FC236}">
                <a16:creationId xmlns:a16="http://schemas.microsoft.com/office/drawing/2014/main" id="{5DDD5286-52DB-8946-ACF7-22749F590A14}"/>
              </a:ext>
            </a:extLst>
          </p:cNvPr>
          <p:cNvSpPr txBox="1">
            <a:spLocks/>
          </p:cNvSpPr>
          <p:nvPr/>
        </p:nvSpPr>
        <p:spPr>
          <a:xfrm>
            <a:off x="777478" y="588465"/>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What are pull requests?</a:t>
            </a:r>
          </a:p>
        </p:txBody>
      </p:sp>
      <p:sp>
        <p:nvSpPr>
          <p:cNvPr id="18" name="Text Placeholder 2">
            <a:extLst>
              <a:ext uri="{FF2B5EF4-FFF2-40B4-BE49-F238E27FC236}">
                <a16:creationId xmlns:a16="http://schemas.microsoft.com/office/drawing/2014/main" id="{D6630B64-2642-BEFD-7A9D-8F0C08378E24}"/>
              </a:ext>
            </a:extLst>
          </p:cNvPr>
          <p:cNvSpPr txBox="1">
            <a:spLocks/>
          </p:cNvSpPr>
          <p:nvPr/>
        </p:nvSpPr>
        <p:spPr>
          <a:xfrm>
            <a:off x="777478" y="3182779"/>
            <a:ext cx="4093780"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spcAft>
                <a:spcPts val="1200"/>
              </a:spcAft>
              <a:buNone/>
            </a:pPr>
            <a:r>
              <a:rPr lang="en-US" sz="1800" dirty="0">
                <a:latin typeface="Quattrocento Sans" panose="020B0502050000020003" pitchFamily="34" charset="0"/>
              </a:rPr>
              <a:t>The team member submitting the </a:t>
            </a:r>
            <a:r>
              <a:rPr lang="en-US" sz="1800" b="1" dirty="0">
                <a:latin typeface="Quattrocento Sans" panose="020B0502050000020003" pitchFamily="34" charset="0"/>
              </a:rPr>
              <a:t>pull request </a:t>
            </a:r>
            <a:r>
              <a:rPr lang="en-US" sz="1800" dirty="0">
                <a:latin typeface="Quattrocento Sans" panose="020B0502050000020003" pitchFamily="34" charset="0"/>
              </a:rPr>
              <a:t>asks one or more reviewers to verify the code and approve the merge. These reviewers have the opportunity to comment on changes, add their own, or use the pull request itself for further discussion.</a:t>
            </a:r>
          </a:p>
          <a:p>
            <a:pPr marL="0" indent="0" algn="just">
              <a:spcBef>
                <a:spcPts val="0"/>
              </a:spcBef>
              <a:spcAft>
                <a:spcPts val="1200"/>
              </a:spcAft>
              <a:buNone/>
            </a:pPr>
            <a:r>
              <a:rPr lang="en-US" sz="1800" dirty="0">
                <a:latin typeface="Quattrocento Sans" panose="020B0502050000020003" pitchFamily="34" charset="0"/>
              </a:rPr>
              <a:t>Once the changes have been approved (if required), the pull request's source branch (the compare branch) is merged into the base branch.</a:t>
            </a:r>
          </a:p>
        </p:txBody>
      </p:sp>
      <p:sp>
        <p:nvSpPr>
          <p:cNvPr id="4" name="Text Placeholder 2">
            <a:extLst>
              <a:ext uri="{FF2B5EF4-FFF2-40B4-BE49-F238E27FC236}">
                <a16:creationId xmlns:a16="http://schemas.microsoft.com/office/drawing/2014/main" id="{A421BCE6-A41A-79BB-15CB-4438CDE701A0}"/>
              </a:ext>
            </a:extLst>
          </p:cNvPr>
          <p:cNvSpPr txBox="1">
            <a:spLocks/>
          </p:cNvSpPr>
          <p:nvPr/>
        </p:nvSpPr>
        <p:spPr>
          <a:xfrm>
            <a:off x="777478" y="5189978"/>
            <a:ext cx="4093780"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480"/>
              </a:spcBef>
              <a:spcAft>
                <a:spcPts val="1200"/>
              </a:spcAft>
              <a:buNone/>
            </a:pPr>
            <a:r>
              <a:rPr lang="en-US" sz="1800" dirty="0">
                <a:latin typeface="Quattrocento Sans" panose="020B0502050000020003" pitchFamily="34" charset="0"/>
              </a:rPr>
              <a:t>Now that we know of all the ingredients, let’s review the GitHub flow.</a:t>
            </a:r>
          </a:p>
        </p:txBody>
      </p:sp>
      <p:pic>
        <p:nvPicPr>
          <p:cNvPr id="16386" name="Picture 2" descr="A screenshot of a pull request and a comment within the pull request.">
            <a:extLst>
              <a:ext uri="{FF2B5EF4-FFF2-40B4-BE49-F238E27FC236}">
                <a16:creationId xmlns:a16="http://schemas.microsoft.com/office/drawing/2014/main" id="{EF16AD21-64BF-E507-5AA8-74366F1D3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636" y="1581340"/>
            <a:ext cx="6482304" cy="425262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8ED134E6-62EC-9E33-B210-B5E407548B68}"/>
              </a:ext>
            </a:extLst>
          </p:cNvPr>
          <p:cNvSpPr txBox="1">
            <a:spLocks/>
          </p:cNvSpPr>
          <p:nvPr/>
        </p:nvSpPr>
        <p:spPr>
          <a:xfrm>
            <a:off x="777478" y="1175580"/>
            <a:ext cx="1069246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spcAft>
                <a:spcPts val="1200"/>
              </a:spcAft>
              <a:buNone/>
            </a:pPr>
            <a:r>
              <a:rPr lang="en-US" sz="1800" dirty="0">
                <a:latin typeface="Quattrocento Sans" panose="020B0502050000020003" pitchFamily="34" charset="0"/>
              </a:rPr>
              <a:t>A </a:t>
            </a:r>
            <a:r>
              <a:rPr lang="en-US" sz="1800" b="1" dirty="0">
                <a:latin typeface="Quattrocento Sans" panose="020B0502050000020003" pitchFamily="34" charset="0"/>
              </a:rPr>
              <a:t>pull request </a:t>
            </a:r>
            <a:r>
              <a:rPr lang="en-US" sz="1800" dirty="0">
                <a:latin typeface="Quattrocento Sans" panose="020B0502050000020003" pitchFamily="34" charset="0"/>
              </a:rPr>
              <a:t>is the mechanism used to signal that the commits from one branch are ready to be merged into another branch.</a:t>
            </a:r>
          </a:p>
        </p:txBody>
      </p:sp>
    </p:spTree>
    <p:extLst>
      <p:ext uri="{BB962C8B-B14F-4D97-AF65-F5344CB8AC3E}">
        <p14:creationId xmlns:p14="http://schemas.microsoft.com/office/powerpoint/2010/main" val="10616580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pic>
        <p:nvPicPr>
          <p:cNvPr id="18434" name="Picture 2" descr="Screenshot showing a visual representation of the GitHub Flow in a linear format that includes a new branch, commits, pull request, and merging the changes back to main in that order.">
            <a:extLst>
              <a:ext uri="{FF2B5EF4-FFF2-40B4-BE49-F238E27FC236}">
                <a16:creationId xmlns:a16="http://schemas.microsoft.com/office/drawing/2014/main" id="{9754E5D5-171A-6D47-A694-70EBA0B42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478" y="2453807"/>
            <a:ext cx="9980194" cy="31889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7" name="Text Placeholder 2">
            <a:extLst>
              <a:ext uri="{FF2B5EF4-FFF2-40B4-BE49-F238E27FC236}">
                <a16:creationId xmlns:a16="http://schemas.microsoft.com/office/drawing/2014/main" id="{5DDD5286-52DB-8946-ACF7-22749F590A14}"/>
              </a:ext>
            </a:extLst>
          </p:cNvPr>
          <p:cNvSpPr txBox="1">
            <a:spLocks/>
          </p:cNvSpPr>
          <p:nvPr/>
        </p:nvSpPr>
        <p:spPr>
          <a:xfrm>
            <a:off x="777478" y="588465"/>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The GitHub Flow</a:t>
            </a:r>
          </a:p>
        </p:txBody>
      </p:sp>
      <p:sp>
        <p:nvSpPr>
          <p:cNvPr id="5" name="Text Placeholder 2">
            <a:extLst>
              <a:ext uri="{FF2B5EF4-FFF2-40B4-BE49-F238E27FC236}">
                <a16:creationId xmlns:a16="http://schemas.microsoft.com/office/drawing/2014/main" id="{8ED134E6-62EC-9E33-B210-B5E407548B68}"/>
              </a:ext>
            </a:extLst>
          </p:cNvPr>
          <p:cNvSpPr txBox="1">
            <a:spLocks/>
          </p:cNvSpPr>
          <p:nvPr/>
        </p:nvSpPr>
        <p:spPr>
          <a:xfrm>
            <a:off x="777478" y="1429293"/>
            <a:ext cx="1069246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spcAft>
                <a:spcPts val="1200"/>
              </a:spcAft>
              <a:buNone/>
            </a:pPr>
            <a:r>
              <a:rPr lang="en-US" sz="1800" dirty="0">
                <a:latin typeface="Quattrocento Sans" panose="020B0502050000020003" pitchFamily="34" charset="0"/>
              </a:rPr>
              <a:t>The GitHub flow can be defined as a lightweight workflow that allows for safe experimentation. You can test new ideas and collaboration with your team by using branching, pull requests, and merging.</a:t>
            </a:r>
          </a:p>
          <a:p>
            <a:pPr marL="0" indent="0" algn="just">
              <a:spcBef>
                <a:spcPts val="0"/>
              </a:spcBef>
              <a:spcAft>
                <a:spcPts val="1200"/>
              </a:spcAft>
              <a:buNone/>
            </a:pPr>
            <a:r>
              <a:rPr lang="en-US" sz="1800" dirty="0">
                <a:latin typeface="Quattrocento Sans" panose="020B0502050000020003" pitchFamily="34" charset="0"/>
              </a:rPr>
              <a:t>Now that we know the basics of GitHub we can walk through the GitHub flow and its components.</a:t>
            </a:r>
          </a:p>
        </p:txBody>
      </p:sp>
    </p:spTree>
    <p:extLst>
      <p:ext uri="{BB962C8B-B14F-4D97-AF65-F5344CB8AC3E}">
        <p14:creationId xmlns:p14="http://schemas.microsoft.com/office/powerpoint/2010/main" val="35726182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pic>
        <p:nvPicPr>
          <p:cNvPr id="18434" name="Picture 2" descr="Screenshot showing a visual representation of the GitHub Flow in a linear format that includes a new branch, commits, pull request, and merging the changes back to main in that order.">
            <a:extLst>
              <a:ext uri="{FF2B5EF4-FFF2-40B4-BE49-F238E27FC236}">
                <a16:creationId xmlns:a16="http://schemas.microsoft.com/office/drawing/2014/main" id="{9754E5D5-171A-6D47-A694-70EBA0B42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97527" y="1463041"/>
            <a:ext cx="6633557" cy="159604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7" name="Text Placeholder 2">
            <a:extLst>
              <a:ext uri="{FF2B5EF4-FFF2-40B4-BE49-F238E27FC236}">
                <a16:creationId xmlns:a16="http://schemas.microsoft.com/office/drawing/2014/main" id="{5DDD5286-52DB-8946-ACF7-22749F590A14}"/>
              </a:ext>
            </a:extLst>
          </p:cNvPr>
          <p:cNvSpPr txBox="1">
            <a:spLocks/>
          </p:cNvSpPr>
          <p:nvPr/>
        </p:nvSpPr>
        <p:spPr>
          <a:xfrm>
            <a:off x="777478" y="588465"/>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The GitHub Flow (continued)</a:t>
            </a:r>
          </a:p>
        </p:txBody>
      </p:sp>
      <p:sp>
        <p:nvSpPr>
          <p:cNvPr id="18" name="Text Placeholder 2">
            <a:extLst>
              <a:ext uri="{FF2B5EF4-FFF2-40B4-BE49-F238E27FC236}">
                <a16:creationId xmlns:a16="http://schemas.microsoft.com/office/drawing/2014/main" id="{D6630B64-2642-BEFD-7A9D-8F0C08378E24}"/>
              </a:ext>
            </a:extLst>
          </p:cNvPr>
          <p:cNvSpPr txBox="1">
            <a:spLocks/>
          </p:cNvSpPr>
          <p:nvPr/>
        </p:nvSpPr>
        <p:spPr>
          <a:xfrm>
            <a:off x="7320742" y="2074889"/>
            <a:ext cx="4093780"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just">
              <a:spcBef>
                <a:spcPts val="0"/>
              </a:spcBef>
              <a:spcAft>
                <a:spcPts val="600"/>
              </a:spcAft>
              <a:buFont typeface="+mj-lt"/>
              <a:buAutoNum type="arabicPeriod"/>
            </a:pPr>
            <a:r>
              <a:rPr lang="en-US" sz="1800" dirty="0">
                <a:latin typeface="Quattrocento Sans" panose="020B0502050000020003" pitchFamily="34" charset="0"/>
              </a:rPr>
              <a:t>Start by creating a branch so that the changes, features, and fixes you create don't affect the main branch.</a:t>
            </a:r>
          </a:p>
          <a:p>
            <a:pPr marL="342900" indent="-342900" algn="just">
              <a:spcBef>
                <a:spcPts val="0"/>
              </a:spcBef>
              <a:spcAft>
                <a:spcPts val="600"/>
              </a:spcAft>
              <a:buFont typeface="+mj-lt"/>
              <a:buAutoNum type="arabicPeriod"/>
            </a:pPr>
            <a:r>
              <a:rPr lang="en-US" sz="1800" dirty="0">
                <a:latin typeface="Quattrocento Sans" panose="020B0502050000020003" pitchFamily="34" charset="0"/>
              </a:rPr>
              <a:t>Next, make your changes. We recommend deploying changes to your feature branch before merging into the main branch. Doing so ensures the changes are valid in a production environment.</a:t>
            </a:r>
          </a:p>
        </p:txBody>
      </p:sp>
      <p:sp>
        <p:nvSpPr>
          <p:cNvPr id="6" name="Text Placeholder 2">
            <a:extLst>
              <a:ext uri="{FF2B5EF4-FFF2-40B4-BE49-F238E27FC236}">
                <a16:creationId xmlns:a16="http://schemas.microsoft.com/office/drawing/2014/main" id="{FA4F9812-F774-1A92-D8C6-7B8F0A7A48CE}"/>
              </a:ext>
            </a:extLst>
          </p:cNvPr>
          <p:cNvSpPr txBox="1">
            <a:spLocks/>
          </p:cNvSpPr>
          <p:nvPr/>
        </p:nvSpPr>
        <p:spPr>
          <a:xfrm>
            <a:off x="722060" y="4676198"/>
            <a:ext cx="1069246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just">
              <a:spcBef>
                <a:spcPts val="0"/>
              </a:spcBef>
              <a:spcAft>
                <a:spcPts val="600"/>
              </a:spcAft>
              <a:buFont typeface="+mj-lt"/>
              <a:buAutoNum type="arabicPeriod" startAt="3"/>
            </a:pPr>
            <a:r>
              <a:rPr lang="en-US" sz="1800" dirty="0">
                <a:latin typeface="Quattrocento Sans" panose="020B0502050000020003" pitchFamily="34" charset="0"/>
              </a:rPr>
              <a:t>Now, create a pull request to ask collaborators for feedback. Pull request review is so valuable that some repositories require an approving review before pull requests can be merged.</a:t>
            </a:r>
          </a:p>
          <a:p>
            <a:pPr marL="342900" indent="-342900" algn="just">
              <a:spcBef>
                <a:spcPts val="0"/>
              </a:spcBef>
              <a:spcAft>
                <a:spcPts val="600"/>
              </a:spcAft>
              <a:buFont typeface="+mj-lt"/>
              <a:buAutoNum type="arabicPeriod" startAt="3"/>
            </a:pPr>
            <a:r>
              <a:rPr lang="en-US" sz="1800" dirty="0">
                <a:latin typeface="Quattrocento Sans" panose="020B0502050000020003" pitchFamily="34" charset="0"/>
              </a:rPr>
              <a:t>Then review and implement your feedback from your collaborators.</a:t>
            </a:r>
          </a:p>
          <a:p>
            <a:pPr marL="342900" indent="-342900" algn="just">
              <a:spcBef>
                <a:spcPts val="0"/>
              </a:spcBef>
              <a:spcAft>
                <a:spcPts val="600"/>
              </a:spcAft>
              <a:buFont typeface="+mj-lt"/>
              <a:buAutoNum type="arabicPeriod" startAt="3"/>
            </a:pPr>
            <a:r>
              <a:rPr lang="en-US" sz="1800" dirty="0">
                <a:latin typeface="Quattrocento Sans" panose="020B0502050000020003" pitchFamily="34" charset="0"/>
              </a:rPr>
              <a:t>Once you feel great about your changes, it's time to get your pull request approved and merge it into the main branch.</a:t>
            </a:r>
          </a:p>
          <a:p>
            <a:pPr marL="342900" indent="-342900" algn="just">
              <a:spcBef>
                <a:spcPts val="0"/>
              </a:spcBef>
              <a:spcAft>
                <a:spcPts val="600"/>
              </a:spcAft>
              <a:buFont typeface="+mj-lt"/>
              <a:buAutoNum type="arabicPeriod" startAt="3"/>
            </a:pPr>
            <a:r>
              <a:rPr lang="en-US" sz="1800" dirty="0">
                <a:latin typeface="Quattrocento Sans" panose="020B0502050000020003" pitchFamily="34" charset="0"/>
              </a:rPr>
              <a:t>Finally, you can delete your branch. Deleting your branch signals your work on the branch is complete and prevents you or others from accidentally using old branches.</a:t>
            </a:r>
          </a:p>
        </p:txBody>
      </p:sp>
    </p:spTree>
    <p:extLst>
      <p:ext uri="{BB962C8B-B14F-4D97-AF65-F5344CB8AC3E}">
        <p14:creationId xmlns:p14="http://schemas.microsoft.com/office/powerpoint/2010/main" val="10752678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3228D4-F78F-F05F-8396-EFDF8DA70AC6}"/>
              </a:ext>
            </a:extLst>
          </p:cNvPr>
          <p:cNvSpPr>
            <a:spLocks noGrp="1" noRot="1" noMove="1" noResize="1" noEditPoints="1" noAdjustHandles="1" noChangeArrowheads="1" noChangeShapeType="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itle 1">
            <a:extLst>
              <a:ext uri="{FF2B5EF4-FFF2-40B4-BE49-F238E27FC236}">
                <a16:creationId xmlns:a16="http://schemas.microsoft.com/office/drawing/2014/main" id="{57CBE471-2E80-E26B-186B-DFBF1CC28B4B}"/>
              </a:ext>
            </a:extLst>
          </p:cNvPr>
          <p:cNvSpPr>
            <a:spLocks noGrp="1"/>
          </p:cNvSpPr>
          <p:nvPr>
            <p:ph type="title"/>
          </p:nvPr>
        </p:nvSpPr>
        <p:spPr>
          <a:xfrm>
            <a:off x="588262" y="585216"/>
            <a:ext cx="9649432" cy="311255"/>
          </a:xfrm>
        </p:spPr>
        <p:txBody>
          <a:bodyPr>
            <a:noAutofit/>
          </a:bodyPr>
          <a:lstStyle/>
          <a:p>
            <a:r>
              <a:rPr lang="en-US" sz="2900" dirty="0">
                <a:latin typeface="Quattrocento Sans" panose="020B0502050000020003" pitchFamily="34" charset="0"/>
              </a:rPr>
              <a:t>GitHub is a collaborative platform</a:t>
            </a:r>
          </a:p>
        </p:txBody>
      </p:sp>
      <p:sp>
        <p:nvSpPr>
          <p:cNvPr id="7" name="Text Placeholder 2">
            <a:extLst>
              <a:ext uri="{FF2B5EF4-FFF2-40B4-BE49-F238E27FC236}">
                <a16:creationId xmlns:a16="http://schemas.microsoft.com/office/drawing/2014/main" id="{04990713-5135-8197-E503-61328070CAB8}"/>
              </a:ext>
            </a:extLst>
          </p:cNvPr>
          <p:cNvSpPr txBox="1">
            <a:spLocks/>
          </p:cNvSpPr>
          <p:nvPr/>
        </p:nvSpPr>
        <p:spPr>
          <a:xfrm>
            <a:off x="718142" y="1447949"/>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Collaboration is at the core of everything GitHub does. We went over repositories in the first unit of the module and learned that repositories help you organize your project and its files. In the last unit, we learned about pull requests, which is a way to keep track of changes made to your project.</a:t>
            </a:r>
          </a:p>
        </p:txBody>
      </p:sp>
      <p:sp>
        <p:nvSpPr>
          <p:cNvPr id="9" name="Text Placeholder 3">
            <a:extLst>
              <a:ext uri="{FF2B5EF4-FFF2-40B4-BE49-F238E27FC236}">
                <a16:creationId xmlns:a16="http://schemas.microsoft.com/office/drawing/2014/main" id="{8B58841A-B977-9DA8-239F-B89EBE901068}"/>
              </a:ext>
            </a:extLst>
          </p:cNvPr>
          <p:cNvSpPr txBox="1">
            <a:spLocks/>
          </p:cNvSpPr>
          <p:nvPr/>
        </p:nvSpPr>
        <p:spPr>
          <a:xfrm>
            <a:off x="180516" y="3132416"/>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11" name="Text Placeholder 2">
            <a:extLst>
              <a:ext uri="{FF2B5EF4-FFF2-40B4-BE49-F238E27FC236}">
                <a16:creationId xmlns:a16="http://schemas.microsoft.com/office/drawing/2014/main" id="{11E9C30C-2E98-4D78-A018-A2585B134CF2}"/>
              </a:ext>
            </a:extLst>
          </p:cNvPr>
          <p:cNvSpPr txBox="1">
            <a:spLocks/>
          </p:cNvSpPr>
          <p:nvPr/>
        </p:nvSpPr>
        <p:spPr>
          <a:xfrm>
            <a:off x="718142" y="2491869"/>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Issues</a:t>
            </a:r>
          </a:p>
        </p:txBody>
      </p:sp>
      <p:sp>
        <p:nvSpPr>
          <p:cNvPr id="12" name="Text Placeholder 2">
            <a:extLst>
              <a:ext uri="{FF2B5EF4-FFF2-40B4-BE49-F238E27FC236}">
                <a16:creationId xmlns:a16="http://schemas.microsoft.com/office/drawing/2014/main" id="{F1750C5E-CD05-66D0-B3D8-B0D8A9C16E08}"/>
              </a:ext>
            </a:extLst>
          </p:cNvPr>
          <p:cNvSpPr txBox="1">
            <a:spLocks/>
          </p:cNvSpPr>
          <p:nvPr/>
        </p:nvSpPr>
        <p:spPr>
          <a:xfrm>
            <a:off x="718142" y="3553398"/>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GitHub Issues were created to track ideas, feedback, tasks, or bugs for work on GitHub. Issues can be created in various ways, so you can choose the most convenient method for your workflow.</a:t>
            </a:r>
          </a:p>
          <a:p>
            <a:pPr marL="0" indent="0" algn="just">
              <a:buNone/>
            </a:pPr>
            <a:r>
              <a:rPr lang="en-US" sz="2000" dirty="0">
                <a:latin typeface="Quattrocento Sans" panose="020B0502050000020003" pitchFamily="34" charset="0"/>
              </a:rPr>
              <a:t>For this walkthrough, we'll go over how to create an issue from a repository. But issues can also be created from:</a:t>
            </a:r>
          </a:p>
        </p:txBody>
      </p:sp>
      <p:sp>
        <p:nvSpPr>
          <p:cNvPr id="13" name="Text Placeholder 2">
            <a:extLst>
              <a:ext uri="{FF2B5EF4-FFF2-40B4-BE49-F238E27FC236}">
                <a16:creationId xmlns:a16="http://schemas.microsoft.com/office/drawing/2014/main" id="{83C19128-D740-A942-F66A-80519DF10F0F}"/>
              </a:ext>
            </a:extLst>
          </p:cNvPr>
          <p:cNvSpPr txBox="1">
            <a:spLocks/>
          </p:cNvSpPr>
          <p:nvPr/>
        </p:nvSpPr>
        <p:spPr>
          <a:xfrm>
            <a:off x="777478" y="4987240"/>
            <a:ext cx="10637044" cy="492442"/>
          </a:xfrm>
          <a:prstGeom prst="rect">
            <a:avLst/>
          </a:prstGeom>
        </p:spPr>
        <p:txBody>
          <a:bodyPr lIns="0" tIns="0" rIns="0" bIns="0" numCol="2"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dirty="0">
                <a:latin typeface="Quattrocento Sans" panose="020B0502050000020003" pitchFamily="34" charset="0"/>
              </a:rPr>
              <a:t>An item in a task list.</a:t>
            </a:r>
          </a:p>
          <a:p>
            <a:pPr algn="just"/>
            <a:r>
              <a:rPr lang="en-US" sz="2000" dirty="0">
                <a:latin typeface="Quattrocento Sans" panose="020B0502050000020003" pitchFamily="34" charset="0"/>
              </a:rPr>
              <a:t>A note in a project.</a:t>
            </a:r>
          </a:p>
          <a:p>
            <a:pPr algn="just"/>
            <a:r>
              <a:rPr lang="en-US" sz="2000" dirty="0">
                <a:latin typeface="Quattrocento Sans" panose="020B0502050000020003" pitchFamily="34" charset="0"/>
              </a:rPr>
              <a:t>A comment in an issue or pull request.</a:t>
            </a:r>
          </a:p>
          <a:p>
            <a:pPr algn="just"/>
            <a:r>
              <a:rPr lang="en-US" sz="2000" dirty="0">
                <a:latin typeface="Quattrocento Sans" panose="020B0502050000020003" pitchFamily="34" charset="0"/>
              </a:rPr>
              <a:t>A specific line of code.</a:t>
            </a:r>
          </a:p>
          <a:p>
            <a:pPr algn="just"/>
            <a:r>
              <a:rPr lang="en-US" sz="2000" dirty="0">
                <a:latin typeface="Quattrocento Sans" panose="020B0502050000020003" pitchFamily="34" charset="0"/>
              </a:rPr>
              <a:t>A URL query.</a:t>
            </a:r>
          </a:p>
        </p:txBody>
      </p:sp>
    </p:spTree>
    <p:extLst>
      <p:ext uri="{BB962C8B-B14F-4D97-AF65-F5344CB8AC3E}">
        <p14:creationId xmlns:p14="http://schemas.microsoft.com/office/powerpoint/2010/main" val="337482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718062" y="1458318"/>
            <a:ext cx="3202701" cy="10193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 name="Text Placeholder 3">
            <a:extLst>
              <a:ext uri="{FF2B5EF4-FFF2-40B4-BE49-F238E27FC236}">
                <a16:creationId xmlns:a16="http://schemas.microsoft.com/office/drawing/2014/main" id="{19D7CBAD-13C6-B62C-4F09-F66B6E562283}"/>
              </a:ext>
            </a:extLst>
          </p:cNvPr>
          <p:cNvSpPr txBox="1">
            <a:spLocks/>
          </p:cNvSpPr>
          <p:nvPr/>
        </p:nvSpPr>
        <p:spPr>
          <a:xfrm>
            <a:off x="134569" y="1027926"/>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707701" y="12354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761192" y="12513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a:t>
            </a:r>
          </a:p>
        </p:txBody>
      </p:sp>
      <p:sp>
        <p:nvSpPr>
          <p:cNvPr id="14" name="TextBox 13">
            <a:extLst>
              <a:ext uri="{FF2B5EF4-FFF2-40B4-BE49-F238E27FC236}">
                <a16:creationId xmlns:a16="http://schemas.microsoft.com/office/drawing/2014/main" id="{E8145310-91C5-CD7E-2AFF-9641F163C21A}"/>
              </a:ext>
            </a:extLst>
          </p:cNvPr>
          <p:cNvSpPr txBox="1"/>
          <p:nvPr/>
        </p:nvSpPr>
        <p:spPr>
          <a:xfrm>
            <a:off x="883115" y="1732472"/>
            <a:ext cx="2910783"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On </a:t>
            </a:r>
            <a:r>
              <a:rPr lang="en-US" sz="1400" b="0" i="0" dirty="0" err="1">
                <a:effectLst/>
                <a:latin typeface="Quattrocento Sans" panose="020B0502050000020003" pitchFamily="34" charset="0"/>
              </a:rPr>
              <a:t>GitHub.com</a:t>
            </a:r>
            <a:r>
              <a:rPr lang="en-US" sz="1400" b="0" i="0" dirty="0">
                <a:effectLst/>
                <a:latin typeface="Quattrocento Sans" panose="020B0502050000020003" pitchFamily="34" charset="0"/>
              </a:rPr>
              <a:t>, navigate to the main page of the repository.</a:t>
            </a:r>
          </a:p>
        </p:txBody>
      </p:sp>
      <p:sp>
        <p:nvSpPr>
          <p:cNvPr id="12" name="Rectangle 11">
            <a:extLst>
              <a:ext uri="{FF2B5EF4-FFF2-40B4-BE49-F238E27FC236}">
                <a16:creationId xmlns:a16="http://schemas.microsoft.com/office/drawing/2014/main" id="{713A0416-F9D3-4046-44CC-BAB5DD7776D3}"/>
              </a:ext>
            </a:extLst>
          </p:cNvPr>
          <p:cNvSpPr>
            <a:spLocks/>
          </p:cNvSpPr>
          <p:nvPr/>
        </p:nvSpPr>
        <p:spPr>
          <a:xfrm>
            <a:off x="718062" y="2908022"/>
            <a:ext cx="3202701" cy="3013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3" name="Snip Single Corner Rectangle 12">
            <a:extLst>
              <a:ext uri="{FF2B5EF4-FFF2-40B4-BE49-F238E27FC236}">
                <a16:creationId xmlns:a16="http://schemas.microsoft.com/office/drawing/2014/main" id="{8D934175-147A-7AB7-6E7C-A54E04445113}"/>
              </a:ext>
            </a:extLst>
          </p:cNvPr>
          <p:cNvSpPr>
            <a:spLocks/>
          </p:cNvSpPr>
          <p:nvPr/>
        </p:nvSpPr>
        <p:spPr>
          <a:xfrm>
            <a:off x="707701" y="2685176"/>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6" name="TextBox 15">
            <a:extLst>
              <a:ext uri="{FF2B5EF4-FFF2-40B4-BE49-F238E27FC236}">
                <a16:creationId xmlns:a16="http://schemas.microsoft.com/office/drawing/2014/main" id="{EAF05075-0402-CFD5-3748-BF6214831481}"/>
              </a:ext>
            </a:extLst>
          </p:cNvPr>
          <p:cNvSpPr txBox="1"/>
          <p:nvPr/>
        </p:nvSpPr>
        <p:spPr>
          <a:xfrm>
            <a:off x="721792" y="2701049"/>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2</a:t>
            </a:r>
          </a:p>
        </p:txBody>
      </p:sp>
      <p:sp>
        <p:nvSpPr>
          <p:cNvPr id="18" name="TextBox 17">
            <a:extLst>
              <a:ext uri="{FF2B5EF4-FFF2-40B4-BE49-F238E27FC236}">
                <a16:creationId xmlns:a16="http://schemas.microsoft.com/office/drawing/2014/main" id="{795BFA70-35F5-0B39-C9B0-E485E63039CD}"/>
              </a:ext>
            </a:extLst>
          </p:cNvPr>
          <p:cNvSpPr txBox="1"/>
          <p:nvPr/>
        </p:nvSpPr>
        <p:spPr>
          <a:xfrm>
            <a:off x="883116" y="3177519"/>
            <a:ext cx="2879154"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Under your repository name, select </a:t>
            </a:r>
            <a:r>
              <a:rPr lang="en-US" sz="1400" b="1" i="0" dirty="0">
                <a:effectLst/>
                <a:latin typeface="Quattrocento Sans" panose="020B0502050000020003" pitchFamily="34" charset="0"/>
              </a:rPr>
              <a:t>Issues</a:t>
            </a:r>
            <a:r>
              <a:rPr lang="en-US" sz="1400" b="0" i="0" dirty="0">
                <a:effectLst/>
                <a:latin typeface="Quattrocento Sans" panose="020B0502050000020003" pitchFamily="34" charset="0"/>
              </a:rPr>
              <a:t>.</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Creating an issue from a repository</a:t>
            </a:r>
          </a:p>
        </p:txBody>
      </p:sp>
      <p:sp>
        <p:nvSpPr>
          <p:cNvPr id="21" name="Rectangle 20">
            <a:extLst>
              <a:ext uri="{FF2B5EF4-FFF2-40B4-BE49-F238E27FC236}">
                <a16:creationId xmlns:a16="http://schemas.microsoft.com/office/drawing/2014/main" id="{A6D7B33F-FC32-606D-0992-5F0B785C4827}"/>
              </a:ext>
            </a:extLst>
          </p:cNvPr>
          <p:cNvSpPr>
            <a:spLocks/>
          </p:cNvSpPr>
          <p:nvPr/>
        </p:nvSpPr>
        <p:spPr>
          <a:xfrm>
            <a:off x="4235922" y="1452844"/>
            <a:ext cx="3202701" cy="10081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2" name="Snip Single Corner Rectangle 21">
            <a:extLst>
              <a:ext uri="{FF2B5EF4-FFF2-40B4-BE49-F238E27FC236}">
                <a16:creationId xmlns:a16="http://schemas.microsoft.com/office/drawing/2014/main" id="{45512D8C-0646-8E86-2C88-2FF09D3E2062}"/>
              </a:ext>
            </a:extLst>
          </p:cNvPr>
          <p:cNvSpPr>
            <a:spLocks/>
          </p:cNvSpPr>
          <p:nvPr/>
        </p:nvSpPr>
        <p:spPr>
          <a:xfrm>
            <a:off x="4225561" y="1229998"/>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3" name="TextBox 22">
            <a:extLst>
              <a:ext uri="{FF2B5EF4-FFF2-40B4-BE49-F238E27FC236}">
                <a16:creationId xmlns:a16="http://schemas.microsoft.com/office/drawing/2014/main" id="{2F35C6AA-67C9-869B-AAA3-17A52C8A4124}"/>
              </a:ext>
            </a:extLst>
          </p:cNvPr>
          <p:cNvSpPr txBox="1"/>
          <p:nvPr/>
        </p:nvSpPr>
        <p:spPr>
          <a:xfrm>
            <a:off x="4239652" y="1245871"/>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3</a:t>
            </a:r>
          </a:p>
        </p:txBody>
      </p:sp>
      <p:sp>
        <p:nvSpPr>
          <p:cNvPr id="24" name="TextBox 23">
            <a:extLst>
              <a:ext uri="{FF2B5EF4-FFF2-40B4-BE49-F238E27FC236}">
                <a16:creationId xmlns:a16="http://schemas.microsoft.com/office/drawing/2014/main" id="{F27E6049-7885-A996-2FD8-A7A8F69B2F16}"/>
              </a:ext>
            </a:extLst>
          </p:cNvPr>
          <p:cNvSpPr txBox="1"/>
          <p:nvPr/>
        </p:nvSpPr>
        <p:spPr>
          <a:xfrm>
            <a:off x="4400975" y="1722341"/>
            <a:ext cx="3202701"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Select </a:t>
            </a:r>
            <a:r>
              <a:rPr lang="en-US" sz="1400" b="1" i="0" dirty="0">
                <a:effectLst/>
                <a:latin typeface="Quattrocento Sans" panose="020B0502050000020003" pitchFamily="34" charset="0"/>
              </a:rPr>
              <a:t>New issue</a:t>
            </a:r>
            <a:r>
              <a:rPr lang="en-US" sz="1400" b="0" i="0" dirty="0">
                <a:effectLst/>
                <a:latin typeface="Quattrocento Sans" panose="020B0502050000020003" pitchFamily="34" charset="0"/>
              </a:rPr>
              <a:t>.</a:t>
            </a:r>
          </a:p>
        </p:txBody>
      </p:sp>
      <p:pic>
        <p:nvPicPr>
          <p:cNvPr id="23554" name="Picture 2" descr="Screenshot showing the top portion of the main page of a repository with the Issues section highlighted.">
            <a:extLst>
              <a:ext uri="{FF2B5EF4-FFF2-40B4-BE49-F238E27FC236}">
                <a16:creationId xmlns:a16="http://schemas.microsoft.com/office/drawing/2014/main" id="{2F482753-7824-9F46-723B-24FD30A8A3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34992" y="3783866"/>
            <a:ext cx="3202701" cy="1857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12498C-B879-E2C7-06CD-C96F73A23DD4}"/>
              </a:ext>
            </a:extLst>
          </p:cNvPr>
          <p:cNvSpPr>
            <a:spLocks/>
          </p:cNvSpPr>
          <p:nvPr/>
        </p:nvSpPr>
        <p:spPr>
          <a:xfrm>
            <a:off x="4235922" y="2924418"/>
            <a:ext cx="6936383" cy="3013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7" name="Snip Single Corner Rectangle 6">
            <a:extLst>
              <a:ext uri="{FF2B5EF4-FFF2-40B4-BE49-F238E27FC236}">
                <a16:creationId xmlns:a16="http://schemas.microsoft.com/office/drawing/2014/main" id="{845CE4D1-C02A-D9D9-6D09-2CB11A5D410A}"/>
              </a:ext>
            </a:extLst>
          </p:cNvPr>
          <p:cNvSpPr>
            <a:spLocks/>
          </p:cNvSpPr>
          <p:nvPr/>
        </p:nvSpPr>
        <p:spPr>
          <a:xfrm>
            <a:off x="4225561" y="27015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9" name="TextBox 8">
            <a:extLst>
              <a:ext uri="{FF2B5EF4-FFF2-40B4-BE49-F238E27FC236}">
                <a16:creationId xmlns:a16="http://schemas.microsoft.com/office/drawing/2014/main" id="{02F66133-D0BE-5A65-67C5-05227B95C3EC}"/>
              </a:ext>
            </a:extLst>
          </p:cNvPr>
          <p:cNvSpPr txBox="1"/>
          <p:nvPr/>
        </p:nvSpPr>
        <p:spPr>
          <a:xfrm>
            <a:off x="4239652" y="27174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4</a:t>
            </a:r>
          </a:p>
        </p:txBody>
      </p:sp>
      <p:sp>
        <p:nvSpPr>
          <p:cNvPr id="11" name="TextBox 10">
            <a:extLst>
              <a:ext uri="{FF2B5EF4-FFF2-40B4-BE49-F238E27FC236}">
                <a16:creationId xmlns:a16="http://schemas.microsoft.com/office/drawing/2014/main" id="{6B0B7CF1-4717-93DA-985A-DCD8FFFD166E}"/>
              </a:ext>
            </a:extLst>
          </p:cNvPr>
          <p:cNvSpPr txBox="1"/>
          <p:nvPr/>
        </p:nvSpPr>
        <p:spPr>
          <a:xfrm>
            <a:off x="4400976" y="3193915"/>
            <a:ext cx="2116202" cy="2616101"/>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If your repository uses issue templates, next to the type of issue you'd like to open select </a:t>
            </a:r>
            <a:r>
              <a:rPr lang="en-US" sz="1400" b="1" i="0" dirty="0">
                <a:effectLst/>
                <a:latin typeface="Quattrocento Sans" panose="020B0502050000020003" pitchFamily="34" charset="0"/>
              </a:rPr>
              <a:t>Get started</a:t>
            </a:r>
            <a:r>
              <a:rPr lang="en-US" sz="1400" b="0" i="0" dirty="0">
                <a:effectLst/>
                <a:latin typeface="Quattrocento Sans" panose="020B0502050000020003" pitchFamily="34" charset="0"/>
              </a:rPr>
              <a:t>.</a:t>
            </a:r>
          </a:p>
          <a:p>
            <a:pPr algn="l">
              <a:spcAft>
                <a:spcPts val="1200"/>
              </a:spcAft>
            </a:pPr>
            <a:r>
              <a:rPr lang="en-US" sz="1400" b="0" i="0" dirty="0">
                <a:effectLst/>
                <a:latin typeface="Quattrocento Sans" panose="020B0502050000020003" pitchFamily="34" charset="0"/>
              </a:rPr>
              <a:t>If the type of issue you'd like to open isn't included in the available options, select </a:t>
            </a:r>
            <a:r>
              <a:rPr lang="en-US" sz="1400" b="1" i="0" dirty="0">
                <a:effectLst/>
                <a:latin typeface="Quattrocento Sans" panose="020B0502050000020003" pitchFamily="34" charset="0"/>
              </a:rPr>
              <a:t>Open a blank issue</a:t>
            </a:r>
            <a:r>
              <a:rPr lang="en-US" sz="1400" b="0" i="0" dirty="0">
                <a:effectLst/>
                <a:latin typeface="Quattrocento Sans" panose="020B0502050000020003" pitchFamily="34" charset="0"/>
              </a:rPr>
              <a:t>. If not using templates, skip to Step 5.</a:t>
            </a:r>
          </a:p>
        </p:txBody>
      </p:sp>
      <p:pic>
        <p:nvPicPr>
          <p:cNvPr id="23556" name="Picture 4" descr="A screenshot of the issue templates menu, with the Open a blank issue option highlighted.">
            <a:extLst>
              <a:ext uri="{FF2B5EF4-FFF2-40B4-BE49-F238E27FC236}">
                <a16:creationId xmlns:a16="http://schemas.microsoft.com/office/drawing/2014/main" id="{1E566FD6-058B-5DBD-71C6-1630730E64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693006" y="3087519"/>
            <a:ext cx="4303470" cy="265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7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718062" y="1458318"/>
            <a:ext cx="3202701" cy="10193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 name="Text Placeholder 3">
            <a:extLst>
              <a:ext uri="{FF2B5EF4-FFF2-40B4-BE49-F238E27FC236}">
                <a16:creationId xmlns:a16="http://schemas.microsoft.com/office/drawing/2014/main" id="{19D7CBAD-13C6-B62C-4F09-F66B6E562283}"/>
              </a:ext>
            </a:extLst>
          </p:cNvPr>
          <p:cNvSpPr txBox="1">
            <a:spLocks/>
          </p:cNvSpPr>
          <p:nvPr/>
        </p:nvSpPr>
        <p:spPr>
          <a:xfrm>
            <a:off x="134569" y="1027926"/>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707701" y="12354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761192" y="12513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5</a:t>
            </a:r>
          </a:p>
        </p:txBody>
      </p:sp>
      <p:sp>
        <p:nvSpPr>
          <p:cNvPr id="14" name="TextBox 13">
            <a:extLst>
              <a:ext uri="{FF2B5EF4-FFF2-40B4-BE49-F238E27FC236}">
                <a16:creationId xmlns:a16="http://schemas.microsoft.com/office/drawing/2014/main" id="{E8145310-91C5-CD7E-2AFF-9641F163C21A}"/>
              </a:ext>
            </a:extLst>
          </p:cNvPr>
          <p:cNvSpPr txBox="1"/>
          <p:nvPr/>
        </p:nvSpPr>
        <p:spPr>
          <a:xfrm>
            <a:off x="883115" y="1732472"/>
            <a:ext cx="2910783"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In the </a:t>
            </a:r>
            <a:r>
              <a:rPr lang="en-US" sz="1400" b="1" i="0" dirty="0">
                <a:effectLst/>
                <a:latin typeface="Quattrocento Sans" panose="020B0502050000020003" pitchFamily="34" charset="0"/>
              </a:rPr>
              <a:t>Add a title </a:t>
            </a:r>
            <a:r>
              <a:rPr lang="en-US" sz="1400" b="0" i="0" dirty="0">
                <a:effectLst/>
                <a:latin typeface="Quattrocento Sans" panose="020B0502050000020003" pitchFamily="34" charset="0"/>
              </a:rPr>
              <a:t>field, enter a title for your issue.</a:t>
            </a:r>
          </a:p>
        </p:txBody>
      </p:sp>
      <p:sp>
        <p:nvSpPr>
          <p:cNvPr id="12" name="Rectangle 11">
            <a:extLst>
              <a:ext uri="{FF2B5EF4-FFF2-40B4-BE49-F238E27FC236}">
                <a16:creationId xmlns:a16="http://schemas.microsoft.com/office/drawing/2014/main" id="{713A0416-F9D3-4046-44CC-BAB5DD7776D3}"/>
              </a:ext>
            </a:extLst>
          </p:cNvPr>
          <p:cNvSpPr>
            <a:spLocks/>
          </p:cNvSpPr>
          <p:nvPr/>
        </p:nvSpPr>
        <p:spPr>
          <a:xfrm>
            <a:off x="718062" y="2908023"/>
            <a:ext cx="3202701" cy="10193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3" name="Snip Single Corner Rectangle 12">
            <a:extLst>
              <a:ext uri="{FF2B5EF4-FFF2-40B4-BE49-F238E27FC236}">
                <a16:creationId xmlns:a16="http://schemas.microsoft.com/office/drawing/2014/main" id="{8D934175-147A-7AB7-6E7C-A54E04445113}"/>
              </a:ext>
            </a:extLst>
          </p:cNvPr>
          <p:cNvSpPr>
            <a:spLocks/>
          </p:cNvSpPr>
          <p:nvPr/>
        </p:nvSpPr>
        <p:spPr>
          <a:xfrm>
            <a:off x="707701" y="2685176"/>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6" name="TextBox 15">
            <a:extLst>
              <a:ext uri="{FF2B5EF4-FFF2-40B4-BE49-F238E27FC236}">
                <a16:creationId xmlns:a16="http://schemas.microsoft.com/office/drawing/2014/main" id="{EAF05075-0402-CFD5-3748-BF6214831481}"/>
              </a:ext>
            </a:extLst>
          </p:cNvPr>
          <p:cNvSpPr txBox="1"/>
          <p:nvPr/>
        </p:nvSpPr>
        <p:spPr>
          <a:xfrm>
            <a:off x="721792" y="2701049"/>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6</a:t>
            </a:r>
          </a:p>
        </p:txBody>
      </p:sp>
      <p:sp>
        <p:nvSpPr>
          <p:cNvPr id="18" name="TextBox 17">
            <a:extLst>
              <a:ext uri="{FF2B5EF4-FFF2-40B4-BE49-F238E27FC236}">
                <a16:creationId xmlns:a16="http://schemas.microsoft.com/office/drawing/2014/main" id="{795BFA70-35F5-0B39-C9B0-E485E63039CD}"/>
              </a:ext>
            </a:extLst>
          </p:cNvPr>
          <p:cNvSpPr txBox="1"/>
          <p:nvPr/>
        </p:nvSpPr>
        <p:spPr>
          <a:xfrm>
            <a:off x="883116" y="3177519"/>
            <a:ext cx="2879154"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In the </a:t>
            </a:r>
            <a:r>
              <a:rPr lang="en-US" sz="1400" b="1" i="0" dirty="0">
                <a:effectLst/>
                <a:latin typeface="Quattrocento Sans" panose="020B0502050000020003" pitchFamily="34" charset="0"/>
              </a:rPr>
              <a:t>Add a description </a:t>
            </a:r>
            <a:r>
              <a:rPr lang="en-US" sz="1400" b="0" i="0" dirty="0">
                <a:effectLst/>
                <a:latin typeface="Quattrocento Sans" panose="020B0502050000020003" pitchFamily="34" charset="0"/>
              </a:rPr>
              <a:t>field, type a description of your issue.</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Creating an issue from a repository (continued)</a:t>
            </a:r>
          </a:p>
        </p:txBody>
      </p:sp>
      <p:sp>
        <p:nvSpPr>
          <p:cNvPr id="21" name="Rectangle 20">
            <a:extLst>
              <a:ext uri="{FF2B5EF4-FFF2-40B4-BE49-F238E27FC236}">
                <a16:creationId xmlns:a16="http://schemas.microsoft.com/office/drawing/2014/main" id="{A6D7B33F-FC32-606D-0992-5F0B785C4827}"/>
              </a:ext>
            </a:extLst>
          </p:cNvPr>
          <p:cNvSpPr>
            <a:spLocks/>
          </p:cNvSpPr>
          <p:nvPr/>
        </p:nvSpPr>
        <p:spPr>
          <a:xfrm>
            <a:off x="4235922" y="1452844"/>
            <a:ext cx="6760554" cy="10081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2" name="Snip Single Corner Rectangle 21">
            <a:extLst>
              <a:ext uri="{FF2B5EF4-FFF2-40B4-BE49-F238E27FC236}">
                <a16:creationId xmlns:a16="http://schemas.microsoft.com/office/drawing/2014/main" id="{45512D8C-0646-8E86-2C88-2FF09D3E2062}"/>
              </a:ext>
            </a:extLst>
          </p:cNvPr>
          <p:cNvSpPr>
            <a:spLocks/>
          </p:cNvSpPr>
          <p:nvPr/>
        </p:nvSpPr>
        <p:spPr>
          <a:xfrm>
            <a:off x="4225561" y="1229998"/>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3" name="TextBox 22">
            <a:extLst>
              <a:ext uri="{FF2B5EF4-FFF2-40B4-BE49-F238E27FC236}">
                <a16:creationId xmlns:a16="http://schemas.microsoft.com/office/drawing/2014/main" id="{2F35C6AA-67C9-869B-AAA3-17A52C8A4124}"/>
              </a:ext>
            </a:extLst>
          </p:cNvPr>
          <p:cNvSpPr txBox="1"/>
          <p:nvPr/>
        </p:nvSpPr>
        <p:spPr>
          <a:xfrm>
            <a:off x="4239652" y="1245871"/>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7</a:t>
            </a:r>
          </a:p>
        </p:txBody>
      </p:sp>
      <p:sp>
        <p:nvSpPr>
          <p:cNvPr id="24" name="TextBox 23">
            <a:extLst>
              <a:ext uri="{FF2B5EF4-FFF2-40B4-BE49-F238E27FC236}">
                <a16:creationId xmlns:a16="http://schemas.microsoft.com/office/drawing/2014/main" id="{F27E6049-7885-A996-2FD8-A7A8F69B2F16}"/>
              </a:ext>
            </a:extLst>
          </p:cNvPr>
          <p:cNvSpPr txBox="1"/>
          <p:nvPr/>
        </p:nvSpPr>
        <p:spPr>
          <a:xfrm>
            <a:off x="4400975" y="1722341"/>
            <a:ext cx="6595501"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If you're a project maintainer, you can assign the issue to someone, add it to a project board, associate it with a milestone, or apply a label.</a:t>
            </a:r>
          </a:p>
        </p:txBody>
      </p:sp>
      <p:sp>
        <p:nvSpPr>
          <p:cNvPr id="6" name="Rectangle 5">
            <a:extLst>
              <a:ext uri="{FF2B5EF4-FFF2-40B4-BE49-F238E27FC236}">
                <a16:creationId xmlns:a16="http://schemas.microsoft.com/office/drawing/2014/main" id="{5312498C-B879-E2C7-06CD-C96F73A23DD4}"/>
              </a:ext>
            </a:extLst>
          </p:cNvPr>
          <p:cNvSpPr>
            <a:spLocks/>
          </p:cNvSpPr>
          <p:nvPr/>
        </p:nvSpPr>
        <p:spPr>
          <a:xfrm>
            <a:off x="4235923" y="2924418"/>
            <a:ext cx="4151312" cy="10029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7" name="Snip Single Corner Rectangle 6">
            <a:extLst>
              <a:ext uri="{FF2B5EF4-FFF2-40B4-BE49-F238E27FC236}">
                <a16:creationId xmlns:a16="http://schemas.microsoft.com/office/drawing/2014/main" id="{845CE4D1-C02A-D9D9-6D09-2CB11A5D410A}"/>
              </a:ext>
            </a:extLst>
          </p:cNvPr>
          <p:cNvSpPr>
            <a:spLocks/>
          </p:cNvSpPr>
          <p:nvPr/>
        </p:nvSpPr>
        <p:spPr>
          <a:xfrm>
            <a:off x="4225561" y="27015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9" name="TextBox 8">
            <a:extLst>
              <a:ext uri="{FF2B5EF4-FFF2-40B4-BE49-F238E27FC236}">
                <a16:creationId xmlns:a16="http://schemas.microsoft.com/office/drawing/2014/main" id="{02F66133-D0BE-5A65-67C5-05227B95C3EC}"/>
              </a:ext>
            </a:extLst>
          </p:cNvPr>
          <p:cNvSpPr txBox="1"/>
          <p:nvPr/>
        </p:nvSpPr>
        <p:spPr>
          <a:xfrm>
            <a:off x="4239652" y="27174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8</a:t>
            </a:r>
          </a:p>
        </p:txBody>
      </p:sp>
      <p:sp>
        <p:nvSpPr>
          <p:cNvPr id="11" name="TextBox 10">
            <a:extLst>
              <a:ext uri="{FF2B5EF4-FFF2-40B4-BE49-F238E27FC236}">
                <a16:creationId xmlns:a16="http://schemas.microsoft.com/office/drawing/2014/main" id="{6B0B7CF1-4717-93DA-985A-DCD8FFFD166E}"/>
              </a:ext>
            </a:extLst>
          </p:cNvPr>
          <p:cNvSpPr txBox="1"/>
          <p:nvPr/>
        </p:nvSpPr>
        <p:spPr>
          <a:xfrm>
            <a:off x="4400975" y="3193915"/>
            <a:ext cx="5690675"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When you're finished, select </a:t>
            </a:r>
            <a:r>
              <a:rPr lang="en-US" sz="1400" b="1" i="0" dirty="0">
                <a:effectLst/>
                <a:latin typeface="Quattrocento Sans" panose="020B0502050000020003" pitchFamily="34" charset="0"/>
              </a:rPr>
              <a:t>Submit new issue</a:t>
            </a:r>
            <a:r>
              <a:rPr lang="en-US" sz="1400" b="0" i="0" dirty="0">
                <a:effectLst/>
                <a:latin typeface="Quattrocento Sans" panose="020B0502050000020003" pitchFamily="34" charset="0"/>
              </a:rPr>
              <a:t>.</a:t>
            </a:r>
          </a:p>
        </p:txBody>
      </p:sp>
      <p:sp>
        <p:nvSpPr>
          <p:cNvPr id="25" name="Text Placeholder 2">
            <a:extLst>
              <a:ext uri="{FF2B5EF4-FFF2-40B4-BE49-F238E27FC236}">
                <a16:creationId xmlns:a16="http://schemas.microsoft.com/office/drawing/2014/main" id="{DFA86043-107F-817A-02FC-298D05537862}"/>
              </a:ext>
            </a:extLst>
          </p:cNvPr>
          <p:cNvSpPr txBox="1">
            <a:spLocks/>
          </p:cNvSpPr>
          <p:nvPr/>
        </p:nvSpPr>
        <p:spPr>
          <a:xfrm>
            <a:off x="707701" y="4806614"/>
            <a:ext cx="10132095"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2000" dirty="0">
                <a:latin typeface="Quattrocento Sans" panose="020B0502050000020003" pitchFamily="34" charset="0"/>
              </a:rPr>
              <a:t>Some conversations are more suitable for GitHub Discussions. You can use GitHub Discussions to ask and answer questions, share information, make announcements, and conduct or participate in conversations about a project.</a:t>
            </a:r>
          </a:p>
          <a:p>
            <a:pPr marL="0" indent="0" algn="just">
              <a:buNone/>
            </a:pPr>
            <a:r>
              <a:rPr lang="en-US" sz="2000" dirty="0">
                <a:latin typeface="Quattrocento Sans" panose="020B0502050000020003" pitchFamily="34" charset="0"/>
              </a:rPr>
              <a:t>In the next section, we’ll review Discussions and how to best utilize the feature.</a:t>
            </a:r>
          </a:p>
        </p:txBody>
      </p:sp>
    </p:spTree>
    <p:extLst>
      <p:ext uri="{BB962C8B-B14F-4D97-AF65-F5344CB8AC3E}">
        <p14:creationId xmlns:p14="http://schemas.microsoft.com/office/powerpoint/2010/main" val="73777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3228D4-F78F-F05F-8396-EFDF8DA70AC6}"/>
              </a:ext>
            </a:extLst>
          </p:cNvPr>
          <p:cNvSpPr>
            <a:spLocks noGrp="1" noRot="1" noMove="1" noResize="1" noEditPoints="1" noAdjustHandles="1" noChangeArrowheads="1" noChangeShapeType="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itle 1">
            <a:extLst>
              <a:ext uri="{FF2B5EF4-FFF2-40B4-BE49-F238E27FC236}">
                <a16:creationId xmlns:a16="http://schemas.microsoft.com/office/drawing/2014/main" id="{57CBE471-2E80-E26B-186B-DFBF1CC28B4B}"/>
              </a:ext>
            </a:extLst>
          </p:cNvPr>
          <p:cNvSpPr>
            <a:spLocks noGrp="1"/>
          </p:cNvSpPr>
          <p:nvPr>
            <p:ph type="title"/>
          </p:nvPr>
        </p:nvSpPr>
        <p:spPr>
          <a:xfrm>
            <a:off x="588262" y="585216"/>
            <a:ext cx="9649432" cy="311255"/>
          </a:xfrm>
        </p:spPr>
        <p:txBody>
          <a:bodyPr>
            <a:noAutofit/>
          </a:bodyPr>
          <a:lstStyle/>
          <a:p>
            <a:r>
              <a:rPr lang="en-US" sz="2900" dirty="0">
                <a:latin typeface="Quattrocento Sans" panose="020B0502050000020003" pitchFamily="34" charset="0"/>
              </a:rPr>
              <a:t>Discussions</a:t>
            </a:r>
          </a:p>
        </p:txBody>
      </p:sp>
      <p:sp>
        <p:nvSpPr>
          <p:cNvPr id="7" name="Text Placeholder 2">
            <a:extLst>
              <a:ext uri="{FF2B5EF4-FFF2-40B4-BE49-F238E27FC236}">
                <a16:creationId xmlns:a16="http://schemas.microsoft.com/office/drawing/2014/main" id="{04990713-5135-8197-E503-61328070CAB8}"/>
              </a:ext>
            </a:extLst>
          </p:cNvPr>
          <p:cNvSpPr txBox="1">
            <a:spLocks/>
          </p:cNvSpPr>
          <p:nvPr/>
        </p:nvSpPr>
        <p:spPr>
          <a:xfrm>
            <a:off x="718142" y="1120950"/>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Discussions are for conversations that need to be accessible to everyone and aren't related to code. Discussions enable fluid, open conversation in a public forum.</a:t>
            </a:r>
          </a:p>
        </p:txBody>
      </p:sp>
      <p:sp>
        <p:nvSpPr>
          <p:cNvPr id="11" name="Text Placeholder 2">
            <a:extLst>
              <a:ext uri="{FF2B5EF4-FFF2-40B4-BE49-F238E27FC236}">
                <a16:creationId xmlns:a16="http://schemas.microsoft.com/office/drawing/2014/main" id="{11E9C30C-2E98-4D78-A018-A2585B134CF2}"/>
              </a:ext>
            </a:extLst>
          </p:cNvPr>
          <p:cNvSpPr txBox="1">
            <a:spLocks/>
          </p:cNvSpPr>
          <p:nvPr/>
        </p:nvSpPr>
        <p:spPr>
          <a:xfrm>
            <a:off x="718142" y="1833861"/>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Enabling a discussion in your repository</a:t>
            </a:r>
          </a:p>
        </p:txBody>
      </p:sp>
      <p:sp>
        <p:nvSpPr>
          <p:cNvPr id="12" name="Text Placeholder 2">
            <a:extLst>
              <a:ext uri="{FF2B5EF4-FFF2-40B4-BE49-F238E27FC236}">
                <a16:creationId xmlns:a16="http://schemas.microsoft.com/office/drawing/2014/main" id="{F1750C5E-CD05-66D0-B3D8-B0D8A9C16E08}"/>
              </a:ext>
            </a:extLst>
          </p:cNvPr>
          <p:cNvSpPr txBox="1">
            <a:spLocks/>
          </p:cNvSpPr>
          <p:nvPr/>
        </p:nvSpPr>
        <p:spPr>
          <a:xfrm>
            <a:off x="718142" y="2797003"/>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dirty="0">
                <a:latin typeface="Quattrocento Sans" panose="020B0502050000020003" pitchFamily="34" charset="0"/>
              </a:rPr>
              <a:t>Repository owners and people with Write access can enable GitHub Discussions for a community on their public and private repositories. The visibility of a discussion is inherited from the repository the discussion is created in.</a:t>
            </a:r>
          </a:p>
          <a:p>
            <a:pPr marL="0" indent="0" algn="just">
              <a:spcAft>
                <a:spcPts val="600"/>
              </a:spcAft>
              <a:buNone/>
            </a:pPr>
            <a:r>
              <a:rPr lang="en-US" sz="2000" dirty="0">
                <a:latin typeface="Quattrocento Sans" panose="020B0502050000020003" pitchFamily="34" charset="0"/>
              </a:rPr>
              <a:t>When you first enable GitHub Discussions, you're invited to configure a welcome post.</a:t>
            </a:r>
          </a:p>
        </p:txBody>
      </p:sp>
      <p:sp>
        <p:nvSpPr>
          <p:cNvPr id="19" name="Rectangle 18">
            <a:extLst>
              <a:ext uri="{FF2B5EF4-FFF2-40B4-BE49-F238E27FC236}">
                <a16:creationId xmlns:a16="http://schemas.microsoft.com/office/drawing/2014/main" id="{B8FF69C4-4649-46E3-0EC9-CF1049A95C1D}"/>
              </a:ext>
            </a:extLst>
          </p:cNvPr>
          <p:cNvSpPr>
            <a:spLocks/>
          </p:cNvSpPr>
          <p:nvPr/>
        </p:nvSpPr>
        <p:spPr>
          <a:xfrm>
            <a:off x="718142" y="4190537"/>
            <a:ext cx="3202701" cy="10193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0" name="Text Placeholder 3">
            <a:extLst>
              <a:ext uri="{FF2B5EF4-FFF2-40B4-BE49-F238E27FC236}">
                <a16:creationId xmlns:a16="http://schemas.microsoft.com/office/drawing/2014/main" id="{E29C03F1-3E27-A566-EEBB-A60C32E7DF7C}"/>
              </a:ext>
            </a:extLst>
          </p:cNvPr>
          <p:cNvSpPr txBox="1">
            <a:spLocks/>
          </p:cNvSpPr>
          <p:nvPr/>
        </p:nvSpPr>
        <p:spPr>
          <a:xfrm>
            <a:off x="134649" y="3760145"/>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21" name="Snip Single Corner Rectangle 20">
            <a:extLst>
              <a:ext uri="{FF2B5EF4-FFF2-40B4-BE49-F238E27FC236}">
                <a16:creationId xmlns:a16="http://schemas.microsoft.com/office/drawing/2014/main" id="{13F72A31-6C8E-B4E1-A567-C5CE0FF4BB54}"/>
              </a:ext>
            </a:extLst>
          </p:cNvPr>
          <p:cNvSpPr>
            <a:spLocks/>
          </p:cNvSpPr>
          <p:nvPr/>
        </p:nvSpPr>
        <p:spPr>
          <a:xfrm>
            <a:off x="707781" y="3967691"/>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2" name="TextBox 21">
            <a:extLst>
              <a:ext uri="{FF2B5EF4-FFF2-40B4-BE49-F238E27FC236}">
                <a16:creationId xmlns:a16="http://schemas.microsoft.com/office/drawing/2014/main" id="{E6A175EF-FE5E-D8BB-30B8-FA52808A120E}"/>
              </a:ext>
            </a:extLst>
          </p:cNvPr>
          <p:cNvSpPr txBox="1"/>
          <p:nvPr/>
        </p:nvSpPr>
        <p:spPr>
          <a:xfrm>
            <a:off x="761272" y="3983564"/>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a:t>
            </a:r>
          </a:p>
        </p:txBody>
      </p:sp>
      <p:sp>
        <p:nvSpPr>
          <p:cNvPr id="23" name="TextBox 22">
            <a:extLst>
              <a:ext uri="{FF2B5EF4-FFF2-40B4-BE49-F238E27FC236}">
                <a16:creationId xmlns:a16="http://schemas.microsoft.com/office/drawing/2014/main" id="{2AC4DCB9-6DB4-CB00-86DC-7771F909A019}"/>
              </a:ext>
            </a:extLst>
          </p:cNvPr>
          <p:cNvSpPr txBox="1"/>
          <p:nvPr/>
        </p:nvSpPr>
        <p:spPr>
          <a:xfrm>
            <a:off x="883195" y="4464691"/>
            <a:ext cx="2910783"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On </a:t>
            </a:r>
            <a:r>
              <a:rPr lang="en-US" sz="1400" b="0" i="0" dirty="0" err="1">
                <a:effectLst/>
                <a:latin typeface="Quattrocento Sans" panose="020B0502050000020003" pitchFamily="34" charset="0"/>
              </a:rPr>
              <a:t>GitHub.com</a:t>
            </a:r>
            <a:r>
              <a:rPr lang="en-US" sz="1400" b="0" i="0" dirty="0">
                <a:effectLst/>
                <a:latin typeface="Quattrocento Sans" panose="020B0502050000020003" pitchFamily="34" charset="0"/>
              </a:rPr>
              <a:t>, navigate to the main page of the repository.</a:t>
            </a:r>
          </a:p>
        </p:txBody>
      </p:sp>
      <p:sp>
        <p:nvSpPr>
          <p:cNvPr id="28" name="Rectangle 27">
            <a:extLst>
              <a:ext uri="{FF2B5EF4-FFF2-40B4-BE49-F238E27FC236}">
                <a16:creationId xmlns:a16="http://schemas.microsoft.com/office/drawing/2014/main" id="{4C31FD00-0503-5C4B-1132-C653788DEA90}"/>
              </a:ext>
            </a:extLst>
          </p:cNvPr>
          <p:cNvSpPr>
            <a:spLocks/>
          </p:cNvSpPr>
          <p:nvPr/>
        </p:nvSpPr>
        <p:spPr>
          <a:xfrm>
            <a:off x="4494649" y="4190536"/>
            <a:ext cx="5743045" cy="15465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9" name="Snip Single Corner Rectangle 28">
            <a:extLst>
              <a:ext uri="{FF2B5EF4-FFF2-40B4-BE49-F238E27FC236}">
                <a16:creationId xmlns:a16="http://schemas.microsoft.com/office/drawing/2014/main" id="{92ED9860-D205-715E-D08A-FE2A5AFFD282}"/>
              </a:ext>
            </a:extLst>
          </p:cNvPr>
          <p:cNvSpPr>
            <a:spLocks/>
          </p:cNvSpPr>
          <p:nvPr/>
        </p:nvSpPr>
        <p:spPr>
          <a:xfrm>
            <a:off x="4484288" y="3967691"/>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30" name="TextBox 29">
            <a:extLst>
              <a:ext uri="{FF2B5EF4-FFF2-40B4-BE49-F238E27FC236}">
                <a16:creationId xmlns:a16="http://schemas.microsoft.com/office/drawing/2014/main" id="{B25BA888-7FBB-CCBD-ED8A-5FB3B76AF079}"/>
              </a:ext>
            </a:extLst>
          </p:cNvPr>
          <p:cNvSpPr txBox="1"/>
          <p:nvPr/>
        </p:nvSpPr>
        <p:spPr>
          <a:xfrm>
            <a:off x="4537779" y="3983564"/>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2</a:t>
            </a:r>
          </a:p>
        </p:txBody>
      </p:sp>
      <p:sp>
        <p:nvSpPr>
          <p:cNvPr id="31" name="TextBox 30">
            <a:extLst>
              <a:ext uri="{FF2B5EF4-FFF2-40B4-BE49-F238E27FC236}">
                <a16:creationId xmlns:a16="http://schemas.microsoft.com/office/drawing/2014/main" id="{02D38302-06C9-4BF2-9476-1605D8020E3A}"/>
              </a:ext>
            </a:extLst>
          </p:cNvPr>
          <p:cNvSpPr txBox="1"/>
          <p:nvPr/>
        </p:nvSpPr>
        <p:spPr>
          <a:xfrm>
            <a:off x="4659703" y="4464691"/>
            <a:ext cx="5298944"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Under your repository name, select </a:t>
            </a:r>
            <a:r>
              <a:rPr lang="en-US" sz="1400" b="1" i="0" dirty="0">
                <a:effectLst/>
                <a:latin typeface="Quattrocento Sans" panose="020B0502050000020003" pitchFamily="34" charset="0"/>
              </a:rPr>
              <a:t>Settings.</a:t>
            </a:r>
          </a:p>
        </p:txBody>
      </p:sp>
      <p:pic>
        <p:nvPicPr>
          <p:cNvPr id="25602" name="Picture 2" descr="A screenshot of the top portion of the main page of a repository with the Settings section highlighted.">
            <a:extLst>
              <a:ext uri="{FF2B5EF4-FFF2-40B4-BE49-F238E27FC236}">
                <a16:creationId xmlns:a16="http://schemas.microsoft.com/office/drawing/2014/main" id="{AEA0BCF1-D263-DA7C-68A8-00F5B6789B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30750" y="4833710"/>
            <a:ext cx="5298944" cy="86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01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718062" y="1458318"/>
            <a:ext cx="5765865" cy="23655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 name="Text Placeholder 3">
            <a:extLst>
              <a:ext uri="{FF2B5EF4-FFF2-40B4-BE49-F238E27FC236}">
                <a16:creationId xmlns:a16="http://schemas.microsoft.com/office/drawing/2014/main" id="{19D7CBAD-13C6-B62C-4F09-F66B6E562283}"/>
              </a:ext>
            </a:extLst>
          </p:cNvPr>
          <p:cNvSpPr txBox="1">
            <a:spLocks/>
          </p:cNvSpPr>
          <p:nvPr/>
        </p:nvSpPr>
        <p:spPr>
          <a:xfrm>
            <a:off x="134569" y="1027926"/>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707701" y="12354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761192" y="12513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3</a:t>
            </a:r>
          </a:p>
        </p:txBody>
      </p:sp>
      <p:sp>
        <p:nvSpPr>
          <p:cNvPr id="14" name="TextBox 13">
            <a:extLst>
              <a:ext uri="{FF2B5EF4-FFF2-40B4-BE49-F238E27FC236}">
                <a16:creationId xmlns:a16="http://schemas.microsoft.com/office/drawing/2014/main" id="{E8145310-91C5-CD7E-2AFF-9641F163C21A}"/>
              </a:ext>
            </a:extLst>
          </p:cNvPr>
          <p:cNvSpPr txBox="1"/>
          <p:nvPr/>
        </p:nvSpPr>
        <p:spPr>
          <a:xfrm>
            <a:off x="883115" y="1732472"/>
            <a:ext cx="5345886"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Scroll down to the </a:t>
            </a:r>
            <a:r>
              <a:rPr lang="en-US" sz="1400" b="1" i="0" dirty="0">
                <a:effectLst/>
                <a:latin typeface="Quattrocento Sans" panose="020B0502050000020003" pitchFamily="34" charset="0"/>
              </a:rPr>
              <a:t>Features </a:t>
            </a:r>
            <a:r>
              <a:rPr lang="en-US" sz="1400" b="0" i="0" dirty="0">
                <a:effectLst/>
                <a:latin typeface="Quattrocento Sans" panose="020B0502050000020003" pitchFamily="34" charset="0"/>
              </a:rPr>
              <a:t>section and under </a:t>
            </a:r>
            <a:r>
              <a:rPr lang="en-US" sz="1400" b="1" i="0" dirty="0">
                <a:effectLst/>
                <a:latin typeface="Quattrocento Sans" panose="020B0502050000020003" pitchFamily="34" charset="0"/>
              </a:rPr>
              <a:t>Discussions</a:t>
            </a:r>
            <a:r>
              <a:rPr lang="en-US" sz="1400" b="0" i="0" dirty="0">
                <a:effectLst/>
                <a:latin typeface="Quattrocento Sans" panose="020B0502050000020003" pitchFamily="34" charset="0"/>
              </a:rPr>
              <a:t>, select </a:t>
            </a:r>
            <a:r>
              <a:rPr lang="en-US" sz="1400" b="1" i="0" dirty="0">
                <a:effectLst/>
                <a:latin typeface="Quattrocento Sans" panose="020B0502050000020003" pitchFamily="34" charset="0"/>
              </a:rPr>
              <a:t>Setup discussions</a:t>
            </a:r>
            <a:r>
              <a:rPr lang="en-US" sz="1400" b="0" i="0" dirty="0">
                <a:effectLst/>
                <a:latin typeface="Quattrocento Sans" panose="020B0502050000020003" pitchFamily="34" charset="0"/>
              </a:rPr>
              <a:t>.</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Enabling a discussion in your repository (continued)</a:t>
            </a:r>
          </a:p>
        </p:txBody>
      </p:sp>
      <p:pic>
        <p:nvPicPr>
          <p:cNvPr id="26626" name="Picture 2" descr="A screenshot of the Discussions box with the green Setup discussion button highlighted.">
            <a:extLst>
              <a:ext uri="{FF2B5EF4-FFF2-40B4-BE49-F238E27FC236}">
                <a16:creationId xmlns:a16="http://schemas.microsoft.com/office/drawing/2014/main" id="{1DB13C00-3B57-6C8F-ED30-F41444D6D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53" y="2333671"/>
            <a:ext cx="5467809" cy="135526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F7008D5-226B-4029-CCE7-286986138F04}"/>
              </a:ext>
            </a:extLst>
          </p:cNvPr>
          <p:cNvSpPr>
            <a:spLocks/>
          </p:cNvSpPr>
          <p:nvPr/>
        </p:nvSpPr>
        <p:spPr>
          <a:xfrm>
            <a:off x="6868738" y="1458317"/>
            <a:ext cx="3202701" cy="15758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9" name="Snip Single Corner Rectangle 18">
            <a:extLst>
              <a:ext uri="{FF2B5EF4-FFF2-40B4-BE49-F238E27FC236}">
                <a16:creationId xmlns:a16="http://schemas.microsoft.com/office/drawing/2014/main" id="{13153B4E-556E-079E-5227-423E441E4348}"/>
              </a:ext>
            </a:extLst>
          </p:cNvPr>
          <p:cNvSpPr>
            <a:spLocks/>
          </p:cNvSpPr>
          <p:nvPr/>
        </p:nvSpPr>
        <p:spPr>
          <a:xfrm>
            <a:off x="6858377" y="123547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0" name="TextBox 19">
            <a:extLst>
              <a:ext uri="{FF2B5EF4-FFF2-40B4-BE49-F238E27FC236}">
                <a16:creationId xmlns:a16="http://schemas.microsoft.com/office/drawing/2014/main" id="{4C4839C8-45DA-72CB-60D9-180A3170B618}"/>
              </a:ext>
            </a:extLst>
          </p:cNvPr>
          <p:cNvSpPr txBox="1"/>
          <p:nvPr/>
        </p:nvSpPr>
        <p:spPr>
          <a:xfrm>
            <a:off x="6911868" y="125134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4</a:t>
            </a:r>
          </a:p>
        </p:txBody>
      </p:sp>
      <p:sp>
        <p:nvSpPr>
          <p:cNvPr id="26" name="TextBox 25">
            <a:extLst>
              <a:ext uri="{FF2B5EF4-FFF2-40B4-BE49-F238E27FC236}">
                <a16:creationId xmlns:a16="http://schemas.microsoft.com/office/drawing/2014/main" id="{C0E0E6F5-7C76-6E25-CAC3-1D2A9FAE993F}"/>
              </a:ext>
            </a:extLst>
          </p:cNvPr>
          <p:cNvSpPr txBox="1"/>
          <p:nvPr/>
        </p:nvSpPr>
        <p:spPr>
          <a:xfrm>
            <a:off x="7033791" y="1732472"/>
            <a:ext cx="2910783" cy="95410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Under </a:t>
            </a:r>
            <a:r>
              <a:rPr lang="en-US" sz="1400" b="1" i="0" dirty="0">
                <a:effectLst/>
                <a:latin typeface="Quattrocento Sans" panose="020B0502050000020003" pitchFamily="34" charset="0"/>
              </a:rPr>
              <a:t>Start a new discussion</a:t>
            </a:r>
            <a:r>
              <a:rPr lang="en-US" sz="1400" b="0" i="0" dirty="0">
                <a:effectLst/>
                <a:latin typeface="Quattrocento Sans" panose="020B0502050000020003" pitchFamily="34" charset="0"/>
              </a:rPr>
              <a:t>, edit the template to align with the resources and tone you want to set for your community.</a:t>
            </a:r>
          </a:p>
        </p:txBody>
      </p:sp>
      <p:sp>
        <p:nvSpPr>
          <p:cNvPr id="27" name="Rectangle 26">
            <a:extLst>
              <a:ext uri="{FF2B5EF4-FFF2-40B4-BE49-F238E27FC236}">
                <a16:creationId xmlns:a16="http://schemas.microsoft.com/office/drawing/2014/main" id="{8F6BA035-FE31-E9B2-33B9-30FF09FEBC8B}"/>
              </a:ext>
            </a:extLst>
          </p:cNvPr>
          <p:cNvSpPr>
            <a:spLocks/>
          </p:cNvSpPr>
          <p:nvPr/>
        </p:nvSpPr>
        <p:spPr>
          <a:xfrm>
            <a:off x="6868738" y="3510241"/>
            <a:ext cx="3202701" cy="7556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8" name="Snip Single Corner Rectangle 27">
            <a:extLst>
              <a:ext uri="{FF2B5EF4-FFF2-40B4-BE49-F238E27FC236}">
                <a16:creationId xmlns:a16="http://schemas.microsoft.com/office/drawing/2014/main" id="{8C76EEC7-B653-8414-5D78-B8C23B010ECA}"/>
              </a:ext>
            </a:extLst>
          </p:cNvPr>
          <p:cNvSpPr>
            <a:spLocks/>
          </p:cNvSpPr>
          <p:nvPr/>
        </p:nvSpPr>
        <p:spPr>
          <a:xfrm>
            <a:off x="6858377" y="3287394"/>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9" name="TextBox 28">
            <a:extLst>
              <a:ext uri="{FF2B5EF4-FFF2-40B4-BE49-F238E27FC236}">
                <a16:creationId xmlns:a16="http://schemas.microsoft.com/office/drawing/2014/main" id="{0E5380A3-1B7A-0F4C-52D0-269A1B3B651A}"/>
              </a:ext>
            </a:extLst>
          </p:cNvPr>
          <p:cNvSpPr txBox="1"/>
          <p:nvPr/>
        </p:nvSpPr>
        <p:spPr>
          <a:xfrm>
            <a:off x="6872468" y="3303267"/>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5</a:t>
            </a:r>
          </a:p>
        </p:txBody>
      </p:sp>
      <p:sp>
        <p:nvSpPr>
          <p:cNvPr id="30" name="TextBox 29">
            <a:extLst>
              <a:ext uri="{FF2B5EF4-FFF2-40B4-BE49-F238E27FC236}">
                <a16:creationId xmlns:a16="http://schemas.microsoft.com/office/drawing/2014/main" id="{C12470E9-8074-102E-A3F5-0E6778FBA0B4}"/>
              </a:ext>
            </a:extLst>
          </p:cNvPr>
          <p:cNvSpPr txBox="1"/>
          <p:nvPr/>
        </p:nvSpPr>
        <p:spPr>
          <a:xfrm>
            <a:off x="7033792" y="3779737"/>
            <a:ext cx="2879154"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Select </a:t>
            </a:r>
            <a:r>
              <a:rPr lang="en-US" sz="1400" b="1" i="0" dirty="0">
                <a:effectLst/>
                <a:latin typeface="Quattrocento Sans" panose="020B0502050000020003" pitchFamily="34" charset="0"/>
              </a:rPr>
              <a:t>Start discussion</a:t>
            </a:r>
            <a:r>
              <a:rPr lang="en-US" sz="1400" b="0" i="0" dirty="0">
                <a:effectLst/>
                <a:latin typeface="Quattrocento Sans" panose="020B0502050000020003" pitchFamily="34" charset="0"/>
              </a:rPr>
              <a:t>.</a:t>
            </a:r>
          </a:p>
        </p:txBody>
      </p:sp>
    </p:spTree>
    <p:extLst>
      <p:ext uri="{BB962C8B-B14F-4D97-AF65-F5344CB8AC3E}">
        <p14:creationId xmlns:p14="http://schemas.microsoft.com/office/powerpoint/2010/main" val="47041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784564" y="2538973"/>
            <a:ext cx="2879079" cy="1433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 name="Text Placeholder 3">
            <a:extLst>
              <a:ext uri="{FF2B5EF4-FFF2-40B4-BE49-F238E27FC236}">
                <a16:creationId xmlns:a16="http://schemas.microsoft.com/office/drawing/2014/main" id="{19D7CBAD-13C6-B62C-4F09-F66B6E562283}"/>
              </a:ext>
            </a:extLst>
          </p:cNvPr>
          <p:cNvSpPr txBox="1">
            <a:spLocks/>
          </p:cNvSpPr>
          <p:nvPr/>
        </p:nvSpPr>
        <p:spPr>
          <a:xfrm>
            <a:off x="201071" y="2108580"/>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774203" y="2316126"/>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827694" y="2331999"/>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a:t>
            </a:r>
          </a:p>
        </p:txBody>
      </p:sp>
      <p:sp>
        <p:nvSpPr>
          <p:cNvPr id="14" name="TextBox 13">
            <a:extLst>
              <a:ext uri="{FF2B5EF4-FFF2-40B4-BE49-F238E27FC236}">
                <a16:creationId xmlns:a16="http://schemas.microsoft.com/office/drawing/2014/main" id="{E8145310-91C5-CD7E-2AFF-9641F163C21A}"/>
              </a:ext>
            </a:extLst>
          </p:cNvPr>
          <p:cNvSpPr txBox="1"/>
          <p:nvPr/>
        </p:nvSpPr>
        <p:spPr>
          <a:xfrm>
            <a:off x="949618" y="2813126"/>
            <a:ext cx="2714026" cy="95410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On </a:t>
            </a:r>
            <a:r>
              <a:rPr lang="en-US" sz="1400" b="0" i="0" dirty="0" err="1">
                <a:effectLst/>
                <a:latin typeface="Quattrocento Sans" panose="020B0502050000020003" pitchFamily="34" charset="0"/>
              </a:rPr>
              <a:t>GitHub.com</a:t>
            </a:r>
            <a:r>
              <a:rPr lang="en-US" sz="1400" b="0" i="0" dirty="0">
                <a:effectLst/>
                <a:latin typeface="Quattrocento Sans" panose="020B0502050000020003" pitchFamily="34" charset="0"/>
              </a:rPr>
              <a:t>, navigate to the main page of the repository or organization where you want to start a discussion.</a:t>
            </a:r>
          </a:p>
        </p:txBody>
      </p:sp>
      <p:sp>
        <p:nvSpPr>
          <p:cNvPr id="12" name="Rectangle 11">
            <a:extLst>
              <a:ext uri="{FF2B5EF4-FFF2-40B4-BE49-F238E27FC236}">
                <a16:creationId xmlns:a16="http://schemas.microsoft.com/office/drawing/2014/main" id="{713A0416-F9D3-4046-44CC-BAB5DD7776D3}"/>
              </a:ext>
            </a:extLst>
          </p:cNvPr>
          <p:cNvSpPr>
            <a:spLocks/>
          </p:cNvSpPr>
          <p:nvPr/>
        </p:nvSpPr>
        <p:spPr>
          <a:xfrm>
            <a:off x="4413988" y="2538973"/>
            <a:ext cx="6196504" cy="18927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3" name="Snip Single Corner Rectangle 12">
            <a:extLst>
              <a:ext uri="{FF2B5EF4-FFF2-40B4-BE49-F238E27FC236}">
                <a16:creationId xmlns:a16="http://schemas.microsoft.com/office/drawing/2014/main" id="{8D934175-147A-7AB7-6E7C-A54E04445113}"/>
              </a:ext>
            </a:extLst>
          </p:cNvPr>
          <p:cNvSpPr>
            <a:spLocks/>
          </p:cNvSpPr>
          <p:nvPr/>
        </p:nvSpPr>
        <p:spPr>
          <a:xfrm>
            <a:off x="4403626" y="2316127"/>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6" name="TextBox 15">
            <a:extLst>
              <a:ext uri="{FF2B5EF4-FFF2-40B4-BE49-F238E27FC236}">
                <a16:creationId xmlns:a16="http://schemas.microsoft.com/office/drawing/2014/main" id="{EAF05075-0402-CFD5-3748-BF6214831481}"/>
              </a:ext>
            </a:extLst>
          </p:cNvPr>
          <p:cNvSpPr txBox="1"/>
          <p:nvPr/>
        </p:nvSpPr>
        <p:spPr>
          <a:xfrm>
            <a:off x="4417717" y="2332000"/>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2</a:t>
            </a:r>
          </a:p>
        </p:txBody>
      </p:sp>
      <p:sp>
        <p:nvSpPr>
          <p:cNvPr id="18" name="TextBox 17">
            <a:extLst>
              <a:ext uri="{FF2B5EF4-FFF2-40B4-BE49-F238E27FC236}">
                <a16:creationId xmlns:a16="http://schemas.microsoft.com/office/drawing/2014/main" id="{795BFA70-35F5-0B39-C9B0-E485E63039CD}"/>
              </a:ext>
            </a:extLst>
          </p:cNvPr>
          <p:cNvSpPr txBox="1"/>
          <p:nvPr/>
        </p:nvSpPr>
        <p:spPr>
          <a:xfrm>
            <a:off x="4579040" y="2808470"/>
            <a:ext cx="5444853"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Under your repository or organization name, select </a:t>
            </a:r>
            <a:r>
              <a:rPr lang="en-US" sz="1400" b="1" i="0" dirty="0">
                <a:effectLst/>
                <a:latin typeface="Quattrocento Sans" panose="020B0502050000020003" pitchFamily="34" charset="0"/>
              </a:rPr>
              <a:t>Discussions</a:t>
            </a:r>
            <a:r>
              <a:rPr lang="en-US" sz="1400" b="0" i="0" dirty="0">
                <a:effectLst/>
                <a:latin typeface="Quattrocento Sans" panose="020B0502050000020003" pitchFamily="34" charset="0"/>
              </a:rPr>
              <a:t>.</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Create a new discussion</a:t>
            </a:r>
          </a:p>
        </p:txBody>
      </p:sp>
      <p:sp>
        <p:nvSpPr>
          <p:cNvPr id="6" name="Text Placeholder 2">
            <a:extLst>
              <a:ext uri="{FF2B5EF4-FFF2-40B4-BE49-F238E27FC236}">
                <a16:creationId xmlns:a16="http://schemas.microsoft.com/office/drawing/2014/main" id="{AD153372-BE9E-59CF-630D-1142F8F2040E}"/>
              </a:ext>
            </a:extLst>
          </p:cNvPr>
          <p:cNvSpPr txBox="1">
            <a:spLocks/>
          </p:cNvSpPr>
          <p:nvPr/>
        </p:nvSpPr>
        <p:spPr>
          <a:xfrm>
            <a:off x="678001" y="1236896"/>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Any authenticated user who can view the repository can create a discussion in that repository. Similarly, since organization discussions are based on a source repository, any authenticated user who can view the source repository can create a discussion in that organization.</a:t>
            </a:r>
          </a:p>
        </p:txBody>
      </p:sp>
      <p:pic>
        <p:nvPicPr>
          <p:cNvPr id="27650" name="Picture 2" descr="A screenshot of the top portion of the main page of a repository with the Discussions section highlighted.">
            <a:extLst>
              <a:ext uri="{FF2B5EF4-FFF2-40B4-BE49-F238E27FC236}">
                <a16:creationId xmlns:a16="http://schemas.microsoft.com/office/drawing/2014/main" id="{6EE60607-28C2-A831-F0AF-E8A09F914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579040" y="3169505"/>
            <a:ext cx="5891402" cy="1049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82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Introduction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88262" y="1398575"/>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GitHub provides an AI-powered developer platform to build, scale, and deliver secure software. Whether you’re planning new features, fixing bugs, or collaborating on changes, GitHub is where over 100 million developers from across the globe come together to create things and make them even better.</a:t>
            </a:r>
          </a:p>
        </p:txBody>
      </p:sp>
      <p:sp>
        <p:nvSpPr>
          <p:cNvPr id="7" name="TextBox 6">
            <a:extLst>
              <a:ext uri="{FF2B5EF4-FFF2-40B4-BE49-F238E27FC236}">
                <a16:creationId xmlns:a16="http://schemas.microsoft.com/office/drawing/2014/main" id="{6AF3F449-AFE6-897F-FE61-E28EC8F3FEFB}"/>
              </a:ext>
            </a:extLst>
          </p:cNvPr>
          <p:cNvSpPr txBox="1"/>
          <p:nvPr/>
        </p:nvSpPr>
        <p:spPr>
          <a:xfrm>
            <a:off x="588262" y="2810122"/>
            <a:ext cx="10049856" cy="800219"/>
          </a:xfrm>
          <a:prstGeom prst="rect">
            <a:avLst/>
          </a:prstGeom>
          <a:noFill/>
        </p:spPr>
        <p:txBody>
          <a:bodyPr wrap="square" lIns="0" tIns="0" rIns="0" bIns="0" rtlCol="0">
            <a:spAutoFit/>
          </a:bodyPr>
          <a:lstStyle/>
          <a:p>
            <a:pPr algn="l"/>
            <a:r>
              <a:rPr lang="en-US" sz="2400" dirty="0">
                <a:latin typeface="Quattrocento Sans" panose="020B0502050000020003" pitchFamily="34" charset="0"/>
                <a:cs typeface="Segoe UI" panose="020B0502040204020203" pitchFamily="34" charset="0"/>
              </a:rPr>
              <a:t>By the end of this unit, you'll be able to:</a:t>
            </a:r>
          </a:p>
          <a:p>
            <a:pPr algn="l"/>
            <a:endParaRPr lang="en-US" sz="2800" dirty="0">
              <a:latin typeface="Quattrocento Sans" panose="020B05020500000200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BE325B2-D04E-CD42-D966-4B58FFB3A17E}"/>
              </a:ext>
            </a:extLst>
          </p:cNvPr>
          <p:cNvSpPr txBox="1"/>
          <p:nvPr/>
        </p:nvSpPr>
        <p:spPr>
          <a:xfrm>
            <a:off x="546427" y="3429000"/>
            <a:ext cx="9858608" cy="2554545"/>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Identify the fundamental features of GitHub.</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Learn about repository management.</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Gain an understanding of the GitHub flow, including branches, commits, and pull requests.</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Explore the collaborative features of GitHub by reviewing issues and discussions.</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Recognize how to manage your GitHub notifications and subscriptions.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0947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1A7A60-D71F-C2CB-EBBB-07496E46F26C}"/>
              </a:ext>
            </a:extLst>
          </p:cNvPr>
          <p:cNvSpPr>
            <a:spLocks/>
          </p:cNvSpPr>
          <p:nvPr/>
        </p:nvSpPr>
        <p:spPr>
          <a:xfrm>
            <a:off x="598623" y="1654592"/>
            <a:ext cx="2879079" cy="9505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588262" y="1431745"/>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8" name="TextBox 7">
            <a:extLst>
              <a:ext uri="{FF2B5EF4-FFF2-40B4-BE49-F238E27FC236}">
                <a16:creationId xmlns:a16="http://schemas.microsoft.com/office/drawing/2014/main" id="{D9B2864B-F201-F8A6-14DD-F6BE626D54EC}"/>
              </a:ext>
            </a:extLst>
          </p:cNvPr>
          <p:cNvSpPr txBox="1"/>
          <p:nvPr/>
        </p:nvSpPr>
        <p:spPr>
          <a:xfrm>
            <a:off x="641753" y="1447618"/>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3</a:t>
            </a:r>
          </a:p>
        </p:txBody>
      </p:sp>
      <p:sp>
        <p:nvSpPr>
          <p:cNvPr id="14" name="TextBox 13">
            <a:extLst>
              <a:ext uri="{FF2B5EF4-FFF2-40B4-BE49-F238E27FC236}">
                <a16:creationId xmlns:a16="http://schemas.microsoft.com/office/drawing/2014/main" id="{E8145310-91C5-CD7E-2AFF-9641F163C21A}"/>
              </a:ext>
            </a:extLst>
          </p:cNvPr>
          <p:cNvSpPr txBox="1"/>
          <p:nvPr/>
        </p:nvSpPr>
        <p:spPr>
          <a:xfrm>
            <a:off x="763677" y="1928745"/>
            <a:ext cx="2714026"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On the right side of the page, select </a:t>
            </a:r>
            <a:r>
              <a:rPr lang="en-US" sz="1400" b="1" i="0" dirty="0">
                <a:effectLst/>
                <a:latin typeface="Quattrocento Sans" panose="020B0502050000020003" pitchFamily="34" charset="0"/>
              </a:rPr>
              <a:t>New discussion</a:t>
            </a:r>
            <a:r>
              <a:rPr lang="en-US" sz="1400" b="0" i="0" dirty="0">
                <a:effectLst/>
                <a:latin typeface="Quattrocento Sans" panose="020B0502050000020003" pitchFamily="34" charset="0"/>
              </a:rPr>
              <a:t>.</a:t>
            </a:r>
          </a:p>
        </p:txBody>
      </p:sp>
      <p:sp>
        <p:nvSpPr>
          <p:cNvPr id="12" name="Rectangle 11">
            <a:extLst>
              <a:ext uri="{FF2B5EF4-FFF2-40B4-BE49-F238E27FC236}">
                <a16:creationId xmlns:a16="http://schemas.microsoft.com/office/drawing/2014/main" id="{713A0416-F9D3-4046-44CC-BAB5DD7776D3}"/>
              </a:ext>
            </a:extLst>
          </p:cNvPr>
          <p:cNvSpPr>
            <a:spLocks/>
          </p:cNvSpPr>
          <p:nvPr/>
        </p:nvSpPr>
        <p:spPr>
          <a:xfrm>
            <a:off x="598866" y="3221906"/>
            <a:ext cx="10408440" cy="27943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3" name="Snip Single Corner Rectangle 12">
            <a:extLst>
              <a:ext uri="{FF2B5EF4-FFF2-40B4-BE49-F238E27FC236}">
                <a16:creationId xmlns:a16="http://schemas.microsoft.com/office/drawing/2014/main" id="{8D934175-147A-7AB7-6E7C-A54E04445113}"/>
              </a:ext>
            </a:extLst>
          </p:cNvPr>
          <p:cNvSpPr>
            <a:spLocks/>
          </p:cNvSpPr>
          <p:nvPr/>
        </p:nvSpPr>
        <p:spPr>
          <a:xfrm>
            <a:off x="588504" y="2999060"/>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6" name="TextBox 15">
            <a:extLst>
              <a:ext uri="{FF2B5EF4-FFF2-40B4-BE49-F238E27FC236}">
                <a16:creationId xmlns:a16="http://schemas.microsoft.com/office/drawing/2014/main" id="{EAF05075-0402-CFD5-3748-BF6214831481}"/>
              </a:ext>
            </a:extLst>
          </p:cNvPr>
          <p:cNvSpPr txBox="1"/>
          <p:nvPr/>
        </p:nvSpPr>
        <p:spPr>
          <a:xfrm>
            <a:off x="602595" y="3014933"/>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4</a:t>
            </a:r>
          </a:p>
        </p:txBody>
      </p:sp>
      <p:sp>
        <p:nvSpPr>
          <p:cNvPr id="18" name="TextBox 17">
            <a:extLst>
              <a:ext uri="{FF2B5EF4-FFF2-40B4-BE49-F238E27FC236}">
                <a16:creationId xmlns:a16="http://schemas.microsoft.com/office/drawing/2014/main" id="{795BFA70-35F5-0B39-C9B0-E485E63039CD}"/>
              </a:ext>
            </a:extLst>
          </p:cNvPr>
          <p:cNvSpPr txBox="1"/>
          <p:nvPr/>
        </p:nvSpPr>
        <p:spPr>
          <a:xfrm>
            <a:off x="763918" y="3491403"/>
            <a:ext cx="10088112"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Select a discussion category by selecting Get started. All discussions must be created in a category. For repository discussions, people with maintain or admin permissions to the repository define the categories for discussions in that repository.</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Create a new discussion (continued)</a:t>
            </a:r>
          </a:p>
        </p:txBody>
      </p:sp>
      <p:pic>
        <p:nvPicPr>
          <p:cNvPr id="29698" name="Picture 2" descr="A screenshot of the select a discussion category menu selection, with the top option Announcements and the get started button highlighted.">
            <a:extLst>
              <a:ext uri="{FF2B5EF4-FFF2-40B4-BE49-F238E27FC236}">
                <a16:creationId xmlns:a16="http://schemas.microsoft.com/office/drawing/2014/main" id="{BA31EFD9-7D19-10E6-65F6-7F8EFACB8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77" y="4014623"/>
            <a:ext cx="8483599" cy="200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01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3" name="Text Placeholder 3">
            <a:extLst>
              <a:ext uri="{FF2B5EF4-FFF2-40B4-BE49-F238E27FC236}">
                <a16:creationId xmlns:a16="http://schemas.microsoft.com/office/drawing/2014/main" id="{19D7CBAD-13C6-B62C-4F09-F66B6E562283}"/>
              </a:ext>
            </a:extLst>
          </p:cNvPr>
          <p:cNvSpPr txBox="1">
            <a:spLocks/>
          </p:cNvSpPr>
          <p:nvPr/>
        </p:nvSpPr>
        <p:spPr>
          <a:xfrm>
            <a:off x="201071" y="2108580"/>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Categorize discussions</a:t>
            </a:r>
          </a:p>
        </p:txBody>
      </p:sp>
      <p:sp>
        <p:nvSpPr>
          <p:cNvPr id="6" name="Text Placeholder 2">
            <a:extLst>
              <a:ext uri="{FF2B5EF4-FFF2-40B4-BE49-F238E27FC236}">
                <a16:creationId xmlns:a16="http://schemas.microsoft.com/office/drawing/2014/main" id="{AD153372-BE9E-59CF-630D-1142F8F2040E}"/>
              </a:ext>
            </a:extLst>
          </p:cNvPr>
          <p:cNvSpPr txBox="1">
            <a:spLocks/>
          </p:cNvSpPr>
          <p:nvPr/>
        </p:nvSpPr>
        <p:spPr>
          <a:xfrm>
            <a:off x="709285" y="1270060"/>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Each category must have a unique name, emoji pairing, and a detailed description stating its purpose. Categories help maintainers organize how conversations are filed. They're customizable to help distinguish categories that are Q&amp;A or more open-ended conversations. </a:t>
            </a:r>
          </a:p>
        </p:txBody>
      </p:sp>
      <p:pic>
        <p:nvPicPr>
          <p:cNvPr id="15" name="Picture 14" descr="A screenshot of a white box&#10;&#10;Description automatically generated">
            <a:extLst>
              <a:ext uri="{FF2B5EF4-FFF2-40B4-BE49-F238E27FC236}">
                <a16:creationId xmlns:a16="http://schemas.microsoft.com/office/drawing/2014/main" id="{048664C7-7400-60B7-27D7-59E14FBDF651}"/>
              </a:ext>
            </a:extLst>
          </p:cNvPr>
          <p:cNvPicPr>
            <a:picLocks noChangeAspect="1"/>
          </p:cNvPicPr>
          <p:nvPr/>
        </p:nvPicPr>
        <p:blipFill>
          <a:blip r:embed="rId3"/>
          <a:stretch>
            <a:fillRect/>
          </a:stretch>
        </p:blipFill>
        <p:spPr>
          <a:xfrm>
            <a:off x="3114814" y="2251372"/>
            <a:ext cx="8231515" cy="3564540"/>
          </a:xfrm>
          <a:prstGeom prst="rect">
            <a:avLst/>
          </a:prstGeom>
        </p:spPr>
      </p:pic>
      <p:sp>
        <p:nvSpPr>
          <p:cNvPr id="17" name="Text Placeholder 2">
            <a:extLst>
              <a:ext uri="{FF2B5EF4-FFF2-40B4-BE49-F238E27FC236}">
                <a16:creationId xmlns:a16="http://schemas.microsoft.com/office/drawing/2014/main" id="{23C32692-727C-4901-990A-CAFBB03F379B}"/>
              </a:ext>
            </a:extLst>
          </p:cNvPr>
          <p:cNvSpPr txBox="1">
            <a:spLocks/>
          </p:cNvSpPr>
          <p:nvPr/>
        </p:nvSpPr>
        <p:spPr>
          <a:xfrm>
            <a:off x="709284" y="2791470"/>
            <a:ext cx="212356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Quattrocento Sans" panose="020B0502050000020003" pitchFamily="34" charset="0"/>
              </a:rPr>
              <a:t>The following table shows the default categories for discussions and their purpose.</a:t>
            </a:r>
          </a:p>
        </p:txBody>
      </p:sp>
    </p:spTree>
    <p:extLst>
      <p:ext uri="{BB962C8B-B14F-4D97-AF65-F5344CB8AC3E}">
        <p14:creationId xmlns:p14="http://schemas.microsoft.com/office/powerpoint/2010/main" val="69929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itle 1">
            <a:extLst>
              <a:ext uri="{FF2B5EF4-FFF2-40B4-BE49-F238E27FC236}">
                <a16:creationId xmlns:a16="http://schemas.microsoft.com/office/drawing/2014/main" id="{F5F730B5-5768-7BB9-9370-743473886F86}"/>
              </a:ext>
            </a:extLst>
          </p:cNvPr>
          <p:cNvSpPr txBox="1">
            <a:spLocks/>
          </p:cNvSpPr>
          <p:nvPr/>
        </p:nvSpPr>
        <p:spPr>
          <a:xfrm>
            <a:off x="588262" y="585216"/>
            <a:ext cx="9649432"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Categorize discussions (continued)</a:t>
            </a:r>
          </a:p>
        </p:txBody>
      </p:sp>
      <p:sp>
        <p:nvSpPr>
          <p:cNvPr id="2" name="Rectangle 1">
            <a:extLst>
              <a:ext uri="{FF2B5EF4-FFF2-40B4-BE49-F238E27FC236}">
                <a16:creationId xmlns:a16="http://schemas.microsoft.com/office/drawing/2014/main" id="{EFDF1065-5061-D138-B184-11F38CEFF28A}"/>
              </a:ext>
            </a:extLst>
          </p:cNvPr>
          <p:cNvSpPr>
            <a:spLocks/>
          </p:cNvSpPr>
          <p:nvPr/>
        </p:nvSpPr>
        <p:spPr>
          <a:xfrm>
            <a:off x="598623" y="1608702"/>
            <a:ext cx="5497377" cy="43291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5" name="Snip Single Corner Rectangle 4">
            <a:extLst>
              <a:ext uri="{FF2B5EF4-FFF2-40B4-BE49-F238E27FC236}">
                <a16:creationId xmlns:a16="http://schemas.microsoft.com/office/drawing/2014/main" id="{8D613E43-849E-835E-5596-A576C3D4D684}"/>
              </a:ext>
            </a:extLst>
          </p:cNvPr>
          <p:cNvSpPr>
            <a:spLocks/>
          </p:cNvSpPr>
          <p:nvPr/>
        </p:nvSpPr>
        <p:spPr>
          <a:xfrm>
            <a:off x="588262" y="1385856"/>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7" name="TextBox 6">
            <a:extLst>
              <a:ext uri="{FF2B5EF4-FFF2-40B4-BE49-F238E27FC236}">
                <a16:creationId xmlns:a16="http://schemas.microsoft.com/office/drawing/2014/main" id="{8A66E4CA-4EF7-00EC-E47F-E161553235F9}"/>
              </a:ext>
            </a:extLst>
          </p:cNvPr>
          <p:cNvSpPr txBox="1"/>
          <p:nvPr/>
        </p:nvSpPr>
        <p:spPr>
          <a:xfrm>
            <a:off x="641753" y="1401729"/>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a:t>
            </a:r>
          </a:p>
        </p:txBody>
      </p:sp>
      <p:sp>
        <p:nvSpPr>
          <p:cNvPr id="8" name="TextBox 7">
            <a:extLst>
              <a:ext uri="{FF2B5EF4-FFF2-40B4-BE49-F238E27FC236}">
                <a16:creationId xmlns:a16="http://schemas.microsoft.com/office/drawing/2014/main" id="{297EE24D-CAD3-ACD0-0B38-23C1626E71BC}"/>
              </a:ext>
            </a:extLst>
          </p:cNvPr>
          <p:cNvSpPr txBox="1"/>
          <p:nvPr/>
        </p:nvSpPr>
        <p:spPr>
          <a:xfrm>
            <a:off x="763676" y="1882856"/>
            <a:ext cx="5332324" cy="892552"/>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Under </a:t>
            </a:r>
            <a:r>
              <a:rPr lang="en-US" sz="1400" b="1" i="0" dirty="0">
                <a:effectLst/>
                <a:latin typeface="Quattrocento Sans" panose="020B0502050000020003" pitchFamily="34" charset="0"/>
              </a:rPr>
              <a:t>Discussion title </a:t>
            </a:r>
            <a:r>
              <a:rPr lang="en-US" sz="1400" b="0" i="0" dirty="0">
                <a:effectLst/>
                <a:latin typeface="Quattrocento Sans" panose="020B0502050000020003" pitchFamily="34" charset="0"/>
              </a:rPr>
              <a:t>enter a title for your discussion, and under </a:t>
            </a:r>
            <a:r>
              <a:rPr lang="en-US" sz="1400" b="1" i="0" dirty="0">
                <a:effectLst/>
                <a:latin typeface="Quattrocento Sans" panose="020B0502050000020003" pitchFamily="34" charset="0"/>
              </a:rPr>
              <a:t>Write</a:t>
            </a:r>
            <a:r>
              <a:rPr lang="en-US" sz="1400" b="0" i="0" dirty="0">
                <a:effectLst/>
                <a:latin typeface="Quattrocento Sans" panose="020B0502050000020003" pitchFamily="34" charset="0"/>
              </a:rPr>
              <a:t> enter the body of your discussion.</a:t>
            </a:r>
          </a:p>
          <a:p>
            <a:pPr algn="l">
              <a:spcAft>
                <a:spcPts val="1200"/>
              </a:spcAft>
            </a:pPr>
            <a:endParaRPr lang="en-US" sz="1400" b="0" i="0" dirty="0">
              <a:effectLst/>
              <a:latin typeface="Quattrocento Sans" panose="020B0502050000020003" pitchFamily="34" charset="0"/>
            </a:endParaRPr>
          </a:p>
        </p:txBody>
      </p:sp>
      <p:pic>
        <p:nvPicPr>
          <p:cNvPr id="31746" name="Picture 2" descr="A screenshot of starting a new discussion page with the Discussion title box and content box empty.">
            <a:extLst>
              <a:ext uri="{FF2B5EF4-FFF2-40B4-BE49-F238E27FC236}">
                <a16:creationId xmlns:a16="http://schemas.microsoft.com/office/drawing/2014/main" id="{3EFBE248-A1A4-35F4-2F62-A947B60CB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76" y="2506871"/>
            <a:ext cx="5081312" cy="343097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C6737AC-A6BC-D89E-BD3A-05508148E8B0}"/>
              </a:ext>
            </a:extLst>
          </p:cNvPr>
          <p:cNvSpPr>
            <a:spLocks/>
          </p:cNvSpPr>
          <p:nvPr/>
        </p:nvSpPr>
        <p:spPr>
          <a:xfrm>
            <a:off x="6578083" y="1624576"/>
            <a:ext cx="2386624" cy="89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8" name="Snip Single Corner Rectangle 17">
            <a:extLst>
              <a:ext uri="{FF2B5EF4-FFF2-40B4-BE49-F238E27FC236}">
                <a16:creationId xmlns:a16="http://schemas.microsoft.com/office/drawing/2014/main" id="{F72CEEC9-93DD-9834-11A9-6EC896A8E920}"/>
              </a:ext>
            </a:extLst>
          </p:cNvPr>
          <p:cNvSpPr>
            <a:spLocks/>
          </p:cNvSpPr>
          <p:nvPr/>
        </p:nvSpPr>
        <p:spPr>
          <a:xfrm>
            <a:off x="6567721" y="1401729"/>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9" name="TextBox 18">
            <a:extLst>
              <a:ext uri="{FF2B5EF4-FFF2-40B4-BE49-F238E27FC236}">
                <a16:creationId xmlns:a16="http://schemas.microsoft.com/office/drawing/2014/main" id="{74550BC8-02B6-87D3-20C9-79A88711A105}"/>
              </a:ext>
            </a:extLst>
          </p:cNvPr>
          <p:cNvSpPr txBox="1"/>
          <p:nvPr/>
        </p:nvSpPr>
        <p:spPr>
          <a:xfrm>
            <a:off x="6621212" y="1417602"/>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2</a:t>
            </a:r>
          </a:p>
        </p:txBody>
      </p:sp>
      <p:sp>
        <p:nvSpPr>
          <p:cNvPr id="20" name="TextBox 19">
            <a:extLst>
              <a:ext uri="{FF2B5EF4-FFF2-40B4-BE49-F238E27FC236}">
                <a16:creationId xmlns:a16="http://schemas.microsoft.com/office/drawing/2014/main" id="{B33354C0-C437-8D50-2E53-AB715E5E7078}"/>
              </a:ext>
            </a:extLst>
          </p:cNvPr>
          <p:cNvSpPr txBox="1"/>
          <p:nvPr/>
        </p:nvSpPr>
        <p:spPr>
          <a:xfrm>
            <a:off x="6743135" y="1898729"/>
            <a:ext cx="4357585"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Select </a:t>
            </a:r>
            <a:r>
              <a:rPr lang="en-US" sz="1400" b="1" i="0" dirty="0">
                <a:effectLst/>
                <a:latin typeface="Quattrocento Sans" panose="020B0502050000020003" pitchFamily="34" charset="0"/>
              </a:rPr>
              <a:t>Start discussion</a:t>
            </a:r>
            <a:r>
              <a:rPr lang="en-US" sz="1400" b="0" i="0" dirty="0">
                <a:effectLst/>
                <a:latin typeface="Quattrocento Sans" panose="020B0502050000020003" pitchFamily="34" charset="0"/>
              </a:rPr>
              <a:t>.</a:t>
            </a:r>
          </a:p>
        </p:txBody>
      </p:sp>
    </p:spTree>
    <p:extLst>
      <p:ext uri="{BB962C8B-B14F-4D97-AF65-F5344CB8AC3E}">
        <p14:creationId xmlns:p14="http://schemas.microsoft.com/office/powerpoint/2010/main" val="42370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2" y="585216"/>
            <a:ext cx="9649432" cy="311255"/>
          </a:xfrm>
        </p:spPr>
        <p:txBody>
          <a:bodyPr>
            <a:noAutofit/>
          </a:bodyPr>
          <a:lstStyle/>
          <a:p>
            <a:r>
              <a:rPr lang="en-US" sz="2900" dirty="0">
                <a:latin typeface="Quattrocento Sans" panose="020B0502050000020003" pitchFamily="34" charset="0"/>
              </a:rPr>
              <a:t>GitHub platform management</a:t>
            </a:r>
          </a:p>
        </p:txBody>
      </p:sp>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2">
            <a:extLst>
              <a:ext uri="{FF2B5EF4-FFF2-40B4-BE49-F238E27FC236}">
                <a16:creationId xmlns:a16="http://schemas.microsoft.com/office/drawing/2014/main" id="{EB105C0C-6169-CB76-2218-3938EFBA658A}"/>
              </a:ext>
            </a:extLst>
          </p:cNvPr>
          <p:cNvSpPr txBox="1">
            <a:spLocks/>
          </p:cNvSpPr>
          <p:nvPr/>
        </p:nvSpPr>
        <p:spPr>
          <a:xfrm>
            <a:off x="718142" y="1024694"/>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dirty="0">
                <a:latin typeface="Quattrocento Sans" panose="020B0502050000020003" pitchFamily="34" charset="0"/>
              </a:rPr>
              <a:t>Now that you know the basics of the GitHub platform, let’s go over some platform management.</a:t>
            </a:r>
          </a:p>
        </p:txBody>
      </p:sp>
      <p:sp>
        <p:nvSpPr>
          <p:cNvPr id="17" name="Text Placeholder 2">
            <a:extLst>
              <a:ext uri="{FF2B5EF4-FFF2-40B4-BE49-F238E27FC236}">
                <a16:creationId xmlns:a16="http://schemas.microsoft.com/office/drawing/2014/main" id="{5DDD5286-52DB-8946-ACF7-22749F590A14}"/>
              </a:ext>
            </a:extLst>
          </p:cNvPr>
          <p:cNvSpPr txBox="1">
            <a:spLocks/>
          </p:cNvSpPr>
          <p:nvPr/>
        </p:nvSpPr>
        <p:spPr>
          <a:xfrm>
            <a:off x="718142" y="1645359"/>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Managing notifications and subscriptions</a:t>
            </a:r>
          </a:p>
        </p:txBody>
      </p:sp>
      <p:sp>
        <p:nvSpPr>
          <p:cNvPr id="18" name="Text Placeholder 2">
            <a:extLst>
              <a:ext uri="{FF2B5EF4-FFF2-40B4-BE49-F238E27FC236}">
                <a16:creationId xmlns:a16="http://schemas.microsoft.com/office/drawing/2014/main" id="{D6630B64-2642-BEFD-7A9D-8F0C08378E24}"/>
              </a:ext>
            </a:extLst>
          </p:cNvPr>
          <p:cNvSpPr txBox="1">
            <a:spLocks/>
          </p:cNvSpPr>
          <p:nvPr/>
        </p:nvSpPr>
        <p:spPr>
          <a:xfrm>
            <a:off x="718142" y="2430258"/>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480"/>
              </a:spcBef>
              <a:spcAft>
                <a:spcPts val="1200"/>
              </a:spcAft>
              <a:buNone/>
            </a:pPr>
            <a:r>
              <a:rPr lang="en-US" sz="2000" dirty="0">
                <a:latin typeface="Quattrocento Sans" panose="020B0502050000020003" pitchFamily="34" charset="0"/>
              </a:rPr>
              <a:t>You can choose to receive ongoing updates about specific activity on </a:t>
            </a:r>
            <a:r>
              <a:rPr lang="en-US" sz="2000" dirty="0" err="1">
                <a:latin typeface="Quattrocento Sans" panose="020B0502050000020003" pitchFamily="34" charset="0"/>
              </a:rPr>
              <a:t>GitHub.com</a:t>
            </a:r>
            <a:r>
              <a:rPr lang="en-US" sz="2000" dirty="0">
                <a:latin typeface="Quattrocento Sans" panose="020B0502050000020003" pitchFamily="34" charset="0"/>
              </a:rPr>
              <a:t> through a subscription. Notifications are the updates that you receive for specific activity to which you're subscribed.</a:t>
            </a:r>
          </a:p>
        </p:txBody>
      </p:sp>
      <p:sp>
        <p:nvSpPr>
          <p:cNvPr id="5" name="Rectangle 4">
            <a:extLst>
              <a:ext uri="{FF2B5EF4-FFF2-40B4-BE49-F238E27FC236}">
                <a16:creationId xmlns:a16="http://schemas.microsoft.com/office/drawing/2014/main" id="{B6C1C0F4-E9E0-0A46-EAEC-DDC9D0FE506A}"/>
              </a:ext>
            </a:extLst>
          </p:cNvPr>
          <p:cNvSpPr/>
          <p:nvPr/>
        </p:nvSpPr>
        <p:spPr>
          <a:xfrm>
            <a:off x="718142" y="3363180"/>
            <a:ext cx="9139536" cy="266780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73FAA888-C1A1-8103-18CC-8C74B9D8EF52}"/>
              </a:ext>
            </a:extLst>
          </p:cNvPr>
          <p:cNvSpPr txBox="1">
            <a:spLocks/>
          </p:cNvSpPr>
          <p:nvPr/>
        </p:nvSpPr>
        <p:spPr>
          <a:xfrm>
            <a:off x="836814" y="3494821"/>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Subscription options 🔔</a:t>
            </a:r>
          </a:p>
        </p:txBody>
      </p:sp>
      <p:sp>
        <p:nvSpPr>
          <p:cNvPr id="7" name="Text Placeholder 2">
            <a:extLst>
              <a:ext uri="{FF2B5EF4-FFF2-40B4-BE49-F238E27FC236}">
                <a16:creationId xmlns:a16="http://schemas.microsoft.com/office/drawing/2014/main" id="{7A7FB35F-B2C5-23AD-12B3-B201F7491AF5}"/>
              </a:ext>
            </a:extLst>
          </p:cNvPr>
          <p:cNvSpPr txBox="1">
            <a:spLocks/>
          </p:cNvSpPr>
          <p:nvPr/>
        </p:nvSpPr>
        <p:spPr>
          <a:xfrm>
            <a:off x="836814" y="4525941"/>
            <a:ext cx="10002171" cy="884377"/>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480"/>
              </a:spcBef>
              <a:spcAft>
                <a:spcPts val="1200"/>
              </a:spcAft>
              <a:buNone/>
            </a:pPr>
            <a:r>
              <a:rPr lang="en-US" sz="2000" dirty="0">
                <a:latin typeface="Quattrocento Sans" panose="020B0502050000020003" pitchFamily="34" charset="0"/>
              </a:rPr>
              <a:t>You can choose to subscribe to notifications for:</a:t>
            </a:r>
            <a:endParaRPr lang="en-US" sz="1800" dirty="0">
              <a:latin typeface="Quattrocento Sans" panose="020B0502050000020003" pitchFamily="34" charset="0"/>
            </a:endParaRPr>
          </a:p>
          <a:p>
            <a:pPr algn="just">
              <a:spcBef>
                <a:spcPts val="0"/>
              </a:spcBef>
              <a:spcAft>
                <a:spcPts val="600"/>
              </a:spcAft>
            </a:pPr>
            <a:r>
              <a:rPr lang="en-US" sz="1800" dirty="0">
                <a:latin typeface="Quattrocento Sans" panose="020B0502050000020003" pitchFamily="34" charset="0"/>
              </a:rPr>
              <a:t>A conversation in a specific issue, pull request, or gist.</a:t>
            </a:r>
          </a:p>
          <a:p>
            <a:pPr algn="just">
              <a:spcBef>
                <a:spcPts val="0"/>
              </a:spcBef>
              <a:spcAft>
                <a:spcPts val="600"/>
              </a:spcAft>
            </a:pPr>
            <a:r>
              <a:rPr lang="en-US" sz="1800" dirty="0">
                <a:latin typeface="Quattrocento Sans" panose="020B0502050000020003" pitchFamily="34" charset="0"/>
              </a:rPr>
              <a:t>CI activity, such as the status of workflows in repositories set up with GitHub Actions.</a:t>
            </a:r>
          </a:p>
          <a:p>
            <a:pPr algn="just">
              <a:spcBef>
                <a:spcPts val="0"/>
              </a:spcBef>
              <a:spcAft>
                <a:spcPts val="600"/>
              </a:spcAft>
            </a:pPr>
            <a:r>
              <a:rPr lang="en-US" sz="1800" dirty="0">
                <a:latin typeface="Quattrocento Sans" panose="020B0502050000020003" pitchFamily="34" charset="0"/>
              </a:rPr>
              <a:t>Repository issues, pull requests, releases, security alerts, or discussions (if enabled).</a:t>
            </a:r>
          </a:p>
          <a:p>
            <a:pPr algn="just">
              <a:spcBef>
                <a:spcPts val="0"/>
              </a:spcBef>
              <a:spcAft>
                <a:spcPts val="600"/>
              </a:spcAft>
            </a:pPr>
            <a:r>
              <a:rPr lang="en-US" sz="1800" dirty="0">
                <a:latin typeface="Quattrocento Sans" panose="020B0502050000020003" pitchFamily="34" charset="0"/>
              </a:rPr>
              <a:t>All activity in a repository.</a:t>
            </a:r>
          </a:p>
        </p:txBody>
      </p:sp>
    </p:spTree>
    <p:extLst>
      <p:ext uri="{BB962C8B-B14F-4D97-AF65-F5344CB8AC3E}">
        <p14:creationId xmlns:p14="http://schemas.microsoft.com/office/powerpoint/2010/main" val="20434402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2" y="585216"/>
            <a:ext cx="9649432" cy="311255"/>
          </a:xfrm>
        </p:spPr>
        <p:txBody>
          <a:bodyPr>
            <a:noAutofit/>
          </a:bodyPr>
          <a:lstStyle/>
          <a:p>
            <a:pPr marL="0" indent="0" algn="just">
              <a:buNone/>
            </a:pPr>
            <a:r>
              <a:rPr lang="en-US" sz="3200" dirty="0">
                <a:latin typeface="Quattrocento Sans" panose="020B0502050000020003" pitchFamily="34" charset="0"/>
              </a:rPr>
              <a:t>Managing notifications and subscriptions</a:t>
            </a:r>
          </a:p>
        </p:txBody>
      </p:sp>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2">
            <a:extLst>
              <a:ext uri="{FF2B5EF4-FFF2-40B4-BE49-F238E27FC236}">
                <a16:creationId xmlns:a16="http://schemas.microsoft.com/office/drawing/2014/main" id="{EB105C0C-6169-CB76-2218-3938EFBA658A}"/>
              </a:ext>
            </a:extLst>
          </p:cNvPr>
          <p:cNvSpPr txBox="1">
            <a:spLocks/>
          </p:cNvSpPr>
          <p:nvPr/>
        </p:nvSpPr>
        <p:spPr>
          <a:xfrm>
            <a:off x="738368" y="2135580"/>
            <a:ext cx="986867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dirty="0">
                <a:latin typeface="Quattrocento Sans" panose="020B0502050000020003" pitchFamily="34" charset="0"/>
              </a:rPr>
              <a:t>In some instances, you're automatically subscribed to conversations on GitHub. Examples include opening a pull request or issue, commenting on a thread, or being assigned to an issue or pull request.</a:t>
            </a:r>
          </a:p>
          <a:p>
            <a:pPr marL="0" indent="0" algn="just">
              <a:spcAft>
                <a:spcPts val="600"/>
              </a:spcAft>
              <a:buNone/>
            </a:pPr>
            <a:r>
              <a:rPr lang="en-US" sz="2000" dirty="0">
                <a:latin typeface="Quattrocento Sans" panose="020B0502050000020003" pitchFamily="34" charset="0"/>
              </a:rPr>
              <a:t>If you're no longer interested in a conversation, you can unsubscribe, </a:t>
            </a:r>
            <a:r>
              <a:rPr lang="en-US" sz="2000" i="1" dirty="0" err="1">
                <a:latin typeface="Quattrocento Sans" panose="020B0502050000020003" pitchFamily="34" charset="0"/>
              </a:rPr>
              <a:t>unwatch</a:t>
            </a:r>
            <a:r>
              <a:rPr lang="en-US" sz="2000" dirty="0">
                <a:latin typeface="Quattrocento Sans" panose="020B0502050000020003" pitchFamily="34" charset="0"/>
              </a:rPr>
              <a:t>, or customize the types of notifications you'll receive in the future.</a:t>
            </a:r>
          </a:p>
          <a:p>
            <a:pPr marL="0" indent="0" algn="just">
              <a:spcAft>
                <a:spcPts val="600"/>
              </a:spcAft>
              <a:buNone/>
            </a:pPr>
            <a:r>
              <a:rPr lang="en-US" sz="2000" dirty="0">
                <a:latin typeface="Quattrocento Sans" panose="020B0502050000020003" pitchFamily="34" charset="0"/>
              </a:rPr>
              <a:t>If you're ever interested in issues that mention a certain user, you can use </a:t>
            </a:r>
            <a:r>
              <a:rPr lang="en-US" sz="2000" i="1" dirty="0">
                <a:latin typeface="Quattrocento Sans" panose="020B0502050000020003" pitchFamily="34" charset="0"/>
              </a:rPr>
              <a:t>mentions</a:t>
            </a:r>
            <a:r>
              <a:rPr lang="en-US" sz="2000" dirty="0">
                <a:latin typeface="Quattrocento Sans" panose="020B0502050000020003" pitchFamily="34" charset="0"/>
              </a:rPr>
              <a:t>: as the qualifier to find those specific issues.</a:t>
            </a:r>
          </a:p>
        </p:txBody>
      </p:sp>
    </p:spTree>
    <p:extLst>
      <p:ext uri="{BB962C8B-B14F-4D97-AF65-F5344CB8AC3E}">
        <p14:creationId xmlns:p14="http://schemas.microsoft.com/office/powerpoint/2010/main" val="12278431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2" y="585216"/>
            <a:ext cx="9649432" cy="311255"/>
          </a:xfrm>
        </p:spPr>
        <p:txBody>
          <a:bodyPr>
            <a:noAutofit/>
          </a:bodyPr>
          <a:lstStyle/>
          <a:p>
            <a:pPr marL="0" indent="0" algn="just">
              <a:buNone/>
            </a:pPr>
            <a:r>
              <a:rPr lang="en-US" sz="3200" dirty="0">
                <a:latin typeface="Quattrocento Sans" panose="020B0502050000020003" pitchFamily="34" charset="0"/>
              </a:rPr>
              <a:t>What are GitHub Pages?</a:t>
            </a:r>
          </a:p>
        </p:txBody>
      </p:sp>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2">
            <a:extLst>
              <a:ext uri="{FF2B5EF4-FFF2-40B4-BE49-F238E27FC236}">
                <a16:creationId xmlns:a16="http://schemas.microsoft.com/office/drawing/2014/main" id="{EB105C0C-6169-CB76-2218-3938EFBA658A}"/>
              </a:ext>
            </a:extLst>
          </p:cNvPr>
          <p:cNvSpPr txBox="1">
            <a:spLocks/>
          </p:cNvSpPr>
          <p:nvPr/>
        </p:nvSpPr>
        <p:spPr>
          <a:xfrm>
            <a:off x="738368" y="2135580"/>
            <a:ext cx="986867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dirty="0">
                <a:latin typeface="Quattrocento Sans" panose="020B0502050000020003" pitchFamily="34" charset="0"/>
              </a:rPr>
              <a:t>To round out our journey of GitHub, let’s tackle GitHub pages. You can use GitHub Pages to publicize and host a website about yourself, your organization, or your project directly from a repository on </a:t>
            </a:r>
            <a:r>
              <a:rPr lang="en-US" sz="2000" dirty="0" err="1">
                <a:latin typeface="Quattrocento Sans" panose="020B0502050000020003" pitchFamily="34" charset="0"/>
              </a:rPr>
              <a:t>GitHub.com</a:t>
            </a:r>
            <a:r>
              <a:rPr lang="en-US" sz="2000" dirty="0">
                <a:latin typeface="Quattrocento Sans" panose="020B0502050000020003" pitchFamily="34" charset="0"/>
              </a:rPr>
              <a:t>.</a:t>
            </a:r>
          </a:p>
          <a:p>
            <a:pPr marL="0" indent="0" algn="just">
              <a:spcAft>
                <a:spcPts val="600"/>
              </a:spcAft>
              <a:buNone/>
            </a:pPr>
            <a:r>
              <a:rPr lang="en-US" sz="2000" dirty="0">
                <a:latin typeface="Quattrocento Sans" panose="020B0502050000020003" pitchFamily="34" charset="0"/>
              </a:rPr>
              <a:t>GitHub Pages is a static site-hosting service that takes HTML, CSS, and JavaScript files straight from a repository on GitHub. Optionally, you can run the files through a build process and publish a website. Edit and push your changes, and your project is live for the public in a visually organized way.</a:t>
            </a:r>
          </a:p>
        </p:txBody>
      </p:sp>
    </p:spTree>
    <p:extLst>
      <p:ext uri="{BB962C8B-B14F-4D97-AF65-F5344CB8AC3E}">
        <p14:creationId xmlns:p14="http://schemas.microsoft.com/office/powerpoint/2010/main" val="100443685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79438" y="782799"/>
            <a:ext cx="5978618" cy="492443"/>
          </a:xfrm>
        </p:spPr>
        <p:txBody>
          <a:bodyPr>
            <a:normAutofit fontScale="90000"/>
          </a:bodyPr>
          <a:lstStyle/>
          <a:p>
            <a:r>
              <a:rPr lang="en-US" sz="3200" dirty="0">
                <a:latin typeface="Quattrocento Sans" panose="020B0502050000020003" pitchFamily="34" charset="0"/>
              </a:rPr>
              <a:t>Exercise - A guided tour of GitHub</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79437" y="1589116"/>
            <a:ext cx="6400470" cy="2462213"/>
          </a:xfrm>
        </p:spPr>
        <p:txBody>
          <a:bodyPr>
            <a:noAutofit/>
          </a:bodyPr>
          <a:lstStyle/>
          <a:p>
            <a:r>
              <a:rPr lang="en-US" sz="1800" dirty="0">
                <a:latin typeface="Quattrocento Sans" panose="020B0502050000020003" pitchFamily="34" charset="0"/>
              </a:rPr>
              <a:t>When you select the </a:t>
            </a:r>
            <a:r>
              <a:rPr lang="en-US" sz="1800" b="1" dirty="0">
                <a:latin typeface="Quattrocento Sans" panose="020B0502050000020003" pitchFamily="34" charset="0"/>
              </a:rPr>
              <a:t>Start the exercise on GitHub</a:t>
            </a:r>
            <a:r>
              <a:rPr lang="en-US" sz="1800" dirty="0">
                <a:latin typeface="Quattrocento Sans" panose="020B0502050000020003" pitchFamily="34" charset="0"/>
              </a:rPr>
              <a:t> button below, you'll be navigated to a public GitHub template repository that prompts you to complete a series of small challenges.</a:t>
            </a:r>
          </a:p>
          <a:p>
            <a:endParaRPr lang="en-US" sz="1800" dirty="0">
              <a:latin typeface="Quattrocento Sans" panose="020B0502050000020003" pitchFamily="34" charset="0"/>
            </a:endParaRPr>
          </a:p>
          <a:p>
            <a:r>
              <a:rPr lang="en-US" sz="1800" dirty="0">
                <a:latin typeface="Quattrocento Sans" panose="020B0502050000020003" pitchFamily="34" charset="0"/>
              </a:rPr>
              <a:t>When you've finished the exercise in GitHub, return here for:</a:t>
            </a:r>
          </a:p>
          <a:p>
            <a:endParaRPr lang="en-US" sz="1800" dirty="0">
              <a:latin typeface="Quattrocento Sans" panose="020B0502050000020003" pitchFamily="34" charset="0"/>
            </a:endParaRPr>
          </a:p>
          <a:p>
            <a:pPr marL="285750" indent="-285750">
              <a:buFont typeface="Wingdings" pitchFamily="2" charset="2"/>
              <a:buChar char="ü"/>
            </a:pPr>
            <a:r>
              <a:rPr lang="en-US" sz="1800" dirty="0">
                <a:latin typeface="Quattrocento Sans" panose="020B0502050000020003" pitchFamily="34" charset="0"/>
              </a:rPr>
              <a:t>A quick knowledge check.</a:t>
            </a:r>
          </a:p>
          <a:p>
            <a:pPr marL="285750" indent="-285750">
              <a:buFont typeface="Wingdings" pitchFamily="2" charset="2"/>
              <a:buChar char="ü"/>
            </a:pPr>
            <a:r>
              <a:rPr lang="en-US" sz="1800" dirty="0">
                <a:latin typeface="Quattrocento Sans" panose="020B0502050000020003" pitchFamily="34" charset="0"/>
              </a:rPr>
              <a:t>A summary of what you've learned.</a:t>
            </a:r>
          </a:p>
          <a:p>
            <a:pPr marL="285750" indent="-285750">
              <a:buFont typeface="Wingdings" pitchFamily="2" charset="2"/>
              <a:buChar char="ü"/>
            </a:pPr>
            <a:r>
              <a:rPr lang="en-US" sz="1800" dirty="0">
                <a:latin typeface="Quattrocento Sans" panose="020B0502050000020003" pitchFamily="34" charset="0"/>
              </a:rPr>
              <a:t>A badge for completing this module.</a:t>
            </a:r>
          </a:p>
          <a:p>
            <a:pPr marL="285750" indent="-285750">
              <a:buFont typeface="Wingdings" pitchFamily="2" charset="2"/>
              <a:buChar char="ü"/>
            </a:pPr>
            <a:endParaRPr lang="en-US" dirty="0">
              <a:latin typeface="Quattrocento Sans" panose="020B0502050000020003" pitchFamily="34" charset="0"/>
            </a:endParaRPr>
          </a:p>
          <a:p>
            <a:endParaRPr lang="en-US" sz="1000" dirty="0">
              <a:latin typeface="Quattrocento Sans" panose="020B0502050000020003" pitchFamily="34" charset="0"/>
            </a:endParaRPr>
          </a:p>
          <a:p>
            <a:pPr marL="457200" lvl="1" indent="0">
              <a:buNone/>
            </a:pPr>
            <a:r>
              <a:rPr lang="en-US" sz="1600" b="1" dirty="0">
                <a:latin typeface="Quattrocento Sans" panose="020B0502050000020003" pitchFamily="34" charset="0"/>
              </a:rPr>
              <a:t>Note: </a:t>
            </a:r>
            <a:r>
              <a:rPr lang="en-US" sz="1600" dirty="0">
                <a:latin typeface="Quattrocento Sans" panose="020B0502050000020003" pitchFamily="34" charset="0"/>
              </a:rPr>
              <a:t>You don't need to modify any of the workflow files to complete this exercise. Altering the contents in this workflow can break the exercise's ability to validate your actions, provide feedback, or grade the results.</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pic>
        <p:nvPicPr>
          <p:cNvPr id="13" name="Picture 12">
            <a:extLst>
              <a:ext uri="{FF2B5EF4-FFF2-40B4-BE49-F238E27FC236}">
                <a16:creationId xmlns:a16="http://schemas.microsoft.com/office/drawing/2014/main" id="{B27A2A90-D545-920D-D9C7-512FC44001E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683864" y="1905976"/>
            <a:ext cx="3046047" cy="3046047"/>
          </a:xfrm>
          <a:prstGeom prst="rect">
            <a:avLst/>
          </a:prstGeom>
        </p:spPr>
      </p:pic>
      <p:sp>
        <p:nvSpPr>
          <p:cNvPr id="14" name="TextBox 13">
            <a:extLst>
              <a:ext uri="{FF2B5EF4-FFF2-40B4-BE49-F238E27FC236}">
                <a16:creationId xmlns:a16="http://schemas.microsoft.com/office/drawing/2014/main" id="{1802CE57-FED8-FF04-DEAA-BD4BF1FA0FEC}"/>
              </a:ext>
            </a:extLst>
          </p:cNvPr>
          <p:cNvSpPr txBox="1"/>
          <p:nvPr/>
        </p:nvSpPr>
        <p:spPr>
          <a:xfrm>
            <a:off x="559118" y="5950344"/>
            <a:ext cx="3160032" cy="307777"/>
          </a:xfrm>
          <a:prstGeom prst="rect">
            <a:avLst/>
          </a:prstGeom>
          <a:noFill/>
        </p:spPr>
        <p:txBody>
          <a:bodyPr wrap="none" lIns="0" tIns="0" rIns="0" bIns="0" rtlCol="0">
            <a:spAutoFit/>
          </a:bodyPr>
          <a:lstStyle/>
          <a:p>
            <a:pPr algn="l"/>
            <a:r>
              <a:rPr lang="en-US" sz="2000" dirty="0">
                <a:hlinkClick r:id="rId5"/>
              </a:rPr>
              <a:t>Start the exercise on GitHub.</a:t>
            </a:r>
            <a:endParaRPr lang="en-US" sz="2000" dirty="0"/>
          </a:p>
        </p:txBody>
      </p:sp>
      <p:grpSp>
        <p:nvGrpSpPr>
          <p:cNvPr id="15" name="Group 14">
            <a:extLst>
              <a:ext uri="{FF2B5EF4-FFF2-40B4-BE49-F238E27FC236}">
                <a16:creationId xmlns:a16="http://schemas.microsoft.com/office/drawing/2014/main" id="{F62BDAA0-76B6-3949-9744-AD93E5069062}"/>
              </a:ext>
              <a:ext uri="{C183D7F6-B498-43B3-948B-1728B52AA6E4}">
                <adec:decorative xmlns:adec="http://schemas.microsoft.com/office/drawing/2017/decorative" val="1"/>
              </a:ext>
            </a:extLst>
          </p:cNvPr>
          <p:cNvGrpSpPr/>
          <p:nvPr/>
        </p:nvGrpSpPr>
        <p:grpSpPr>
          <a:xfrm>
            <a:off x="10729911" y="5491317"/>
            <a:ext cx="961231" cy="918055"/>
            <a:chOff x="5540700" y="2116300"/>
            <a:chExt cx="1110600" cy="1110600"/>
          </a:xfrm>
        </p:grpSpPr>
        <p:sp>
          <p:nvSpPr>
            <p:cNvPr id="17" name="Oval 16">
              <a:extLst>
                <a:ext uri="{FF2B5EF4-FFF2-40B4-BE49-F238E27FC236}">
                  <a16:creationId xmlns:a16="http://schemas.microsoft.com/office/drawing/2014/main" id="{AA7848C3-C239-9DAE-CD0E-735193B3F2F7}"/>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33">
              <a:extLst>
                <a:ext uri="{FF2B5EF4-FFF2-40B4-BE49-F238E27FC236}">
                  <a16:creationId xmlns:a16="http://schemas.microsoft.com/office/drawing/2014/main" id="{A230018B-D101-AED4-0493-7A695A9A936B}"/>
                </a:ext>
              </a:extLst>
            </p:cNvPr>
            <p:cNvPicPr/>
            <p:nvPr/>
          </p:nvPicPr>
          <p:blipFill>
            <a:blip r:embed="rId6">
              <a:extLst>
                <a:ext uri="{96DAC541-7B7A-43D3-8B79-37D633B846F1}">
                  <asvg:svgBlip xmlns:asvg="http://schemas.microsoft.com/office/drawing/2016/SVG/main" r:embed="rId7"/>
                </a:ext>
              </a:extLst>
            </a:blip>
            <a:srcRect/>
            <a:stretch/>
          </p:blipFill>
          <p:spPr>
            <a:xfrm>
              <a:off x="5749602" y="2325202"/>
              <a:ext cx="692796" cy="692796"/>
            </a:xfrm>
            <a:prstGeom prst="rect">
              <a:avLst/>
            </a:prstGeom>
            <a:noFill/>
          </p:spPr>
        </p:pic>
      </p:grpSp>
      <p:cxnSp>
        <p:nvCxnSpPr>
          <p:cNvPr id="5" name="Straight Connector 4">
            <a:extLst>
              <a:ext uri="{FF2B5EF4-FFF2-40B4-BE49-F238E27FC236}">
                <a16:creationId xmlns:a16="http://schemas.microsoft.com/office/drawing/2014/main" id="{BB66656F-0D88-0998-A32F-828D6C17F0D7}"/>
              </a:ext>
            </a:extLst>
          </p:cNvPr>
          <p:cNvCxnSpPr/>
          <p:nvPr/>
        </p:nvCxnSpPr>
        <p:spPr>
          <a:xfrm>
            <a:off x="963132" y="4482204"/>
            <a:ext cx="0" cy="939637"/>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92361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2638"/>
            <a:ext cx="6345239" cy="557525"/>
          </a:xfrm>
        </p:spPr>
        <p:txBody>
          <a:bodyPr/>
          <a:lstStyle/>
          <a:p>
            <a:r>
              <a:rPr lang="en-US" dirty="0"/>
              <a:t>Knowledge Checks</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868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Introduction to GitHub</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444732"/>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is the best way to report a bug to a GitHub project?</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1966297"/>
            <a:ext cx="8943975" cy="2031325"/>
          </a:xfrm>
          <a:prstGeom prst="rect">
            <a:avLst/>
          </a:prstGeom>
          <a:noFill/>
        </p:spPr>
        <p:txBody>
          <a:bodyPr wrap="square" rtlCol="0">
            <a:spAutoFit/>
          </a:bodyPr>
          <a:lstStyle/>
          <a:p>
            <a:pPr marL="342900" indent="-342900">
              <a:buFont typeface="+mj-lt"/>
              <a:buAutoNum type="alphaLcParenR"/>
            </a:pPr>
            <a:r>
              <a:rPr lang="en-US" dirty="0">
                <a:latin typeface="Quattrocento Sans" panose="020B0502050000020003" pitchFamily="34" charset="0"/>
              </a:rPr>
              <a:t>Send an email to a project owner.</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I don't bother reporting software bugs because there's no transparency, and they never get fixed anyway.</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Search for the bug in the project's existing issues, and create a new one if it hasn't been reported yet.</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1 of 3</a:t>
            </a:r>
          </a:p>
        </p:txBody>
      </p:sp>
    </p:spTree>
    <p:extLst>
      <p:ext uri="{BB962C8B-B14F-4D97-AF65-F5344CB8AC3E}">
        <p14:creationId xmlns:p14="http://schemas.microsoft.com/office/powerpoint/2010/main" val="384195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Introduction to GitHub</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23994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Suppose you created a bug fix on a new branch and want it to become part of the next production build generated from the </a:t>
            </a:r>
            <a:r>
              <a:rPr lang="en-US" sz="1800" dirty="0">
                <a:highlight>
                  <a:srgbClr val="C0C0C0"/>
                </a:highlight>
                <a:latin typeface="Roboto Mono" pitchFamily="49" charset="0"/>
                <a:ea typeface="Roboto Mono" pitchFamily="49" charset="0"/>
              </a:rPr>
              <a:t>main</a:t>
            </a:r>
            <a:r>
              <a:rPr lang="en-US" sz="1800" dirty="0">
                <a:latin typeface="Roboto Mono" pitchFamily="49" charset="0"/>
                <a:ea typeface="Roboto Mono" pitchFamily="49" charset="0"/>
              </a:rPr>
              <a:t> </a:t>
            </a:r>
            <a:r>
              <a:rPr lang="en-US" sz="2000" dirty="0">
                <a:latin typeface="Quattrocento Sans" panose="020B0502050000020003" pitchFamily="34" charset="0"/>
              </a:rPr>
              <a:t>branch. What should you do next?</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235488"/>
            <a:ext cx="8943975" cy="1754326"/>
          </a:xfrm>
          <a:prstGeom prst="rect">
            <a:avLst/>
          </a:prstGeom>
          <a:noFill/>
        </p:spPr>
        <p:txBody>
          <a:bodyPr wrap="square" rtlCol="0">
            <a:spAutoFit/>
          </a:bodyPr>
          <a:lstStyle/>
          <a:p>
            <a:pPr marL="342900" indent="-342900">
              <a:buFont typeface="+mj-lt"/>
              <a:buAutoNum type="alphaLcParenR"/>
            </a:pPr>
            <a:r>
              <a:rPr lang="en-US" dirty="0">
                <a:latin typeface="Quattrocento Sans" panose="020B0502050000020003" pitchFamily="34" charset="0"/>
              </a:rPr>
              <a:t>Copy your branch changes and commit them directly to the </a:t>
            </a:r>
            <a:r>
              <a:rPr lang="en-US" sz="1600" dirty="0">
                <a:highlight>
                  <a:srgbClr val="C0C0C0"/>
                </a:highlight>
                <a:latin typeface="Roboto Mono" pitchFamily="49" charset="0"/>
                <a:ea typeface="Roboto Mono" pitchFamily="49" charset="0"/>
              </a:rPr>
              <a:t>main</a:t>
            </a:r>
            <a:r>
              <a:rPr lang="en-US" dirty="0">
                <a:latin typeface="Quattrocento Sans" panose="020B0502050000020003" pitchFamily="34" charset="0"/>
              </a:rPr>
              <a:t> branch.</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Create a pull request to merge your new branch into the </a:t>
            </a:r>
            <a:r>
              <a:rPr lang="en-US" sz="1600" dirty="0">
                <a:highlight>
                  <a:srgbClr val="C0C0C0"/>
                </a:highlight>
                <a:latin typeface="Roboto Mono" pitchFamily="49" charset="0"/>
                <a:ea typeface="Roboto Mono" pitchFamily="49" charset="0"/>
              </a:rPr>
              <a:t>main</a:t>
            </a:r>
            <a:r>
              <a:rPr lang="en-US" dirty="0">
                <a:latin typeface="Quattrocento Sans" panose="020B0502050000020003" pitchFamily="34" charset="0"/>
              </a:rPr>
              <a:t> branch.</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On second thought, maybe I won't share this fix. I'll just put it in my own private version of the source code.</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2 of 3</a:t>
            </a:r>
          </a:p>
        </p:txBody>
      </p:sp>
    </p:spTree>
    <p:extLst>
      <p:ext uri="{BB962C8B-B14F-4D97-AF65-F5344CB8AC3E}">
        <p14:creationId xmlns:p14="http://schemas.microsoft.com/office/powerpoint/2010/main" val="127580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2" y="585216"/>
            <a:ext cx="9649432" cy="311255"/>
          </a:xfrm>
        </p:spPr>
        <p:txBody>
          <a:bodyPr>
            <a:noAutofit/>
          </a:bodyPr>
          <a:lstStyle/>
          <a:p>
            <a:r>
              <a:rPr lang="en-US" sz="2900" dirty="0">
                <a:latin typeface="Quattrocento Sans" panose="020B0502050000020003" pitchFamily="34" charset="0"/>
              </a:rPr>
              <a:t>What is GitHub?</a:t>
            </a:r>
          </a:p>
        </p:txBody>
      </p:sp>
      <p:sp>
        <p:nvSpPr>
          <p:cNvPr id="3" name="Footer Placeholder 2">
            <a:extLst>
              <a:ext uri="{FF2B5EF4-FFF2-40B4-BE49-F238E27FC236}">
                <a16:creationId xmlns:a16="http://schemas.microsoft.com/office/drawing/2014/main" id="{9394A97C-0209-19A1-8BF7-55A825725D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1026" name="Picture 2" descr="A conceptual image of the GitHub Platform with layers from top to bottom: AI, Collaboration, Productivity, Security, and Scale.">
            <a:extLst>
              <a:ext uri="{FF2B5EF4-FFF2-40B4-BE49-F238E27FC236}">
                <a16:creationId xmlns:a16="http://schemas.microsoft.com/office/drawing/2014/main" id="{88428830-6624-2ACF-94FC-15F8E74D1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836" y="2319570"/>
            <a:ext cx="6569350" cy="367644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EB105C0C-6169-CB76-2218-3938EFBA658A}"/>
              </a:ext>
            </a:extLst>
          </p:cNvPr>
          <p:cNvSpPr txBox="1">
            <a:spLocks/>
          </p:cNvSpPr>
          <p:nvPr/>
        </p:nvSpPr>
        <p:spPr>
          <a:xfrm>
            <a:off x="718142" y="1249736"/>
            <a:ext cx="1063704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GitHub is a cloud-based platform that uses Git, a distributed version control system, at its core. The GitHub platform simplifies the process of collaborating on projects and provides a website, command-line tools, and overall flow that allows developers and users to work together.</a:t>
            </a:r>
          </a:p>
        </p:txBody>
      </p:sp>
      <p:sp>
        <p:nvSpPr>
          <p:cNvPr id="5" name="Text Placeholder 2">
            <a:extLst>
              <a:ext uri="{FF2B5EF4-FFF2-40B4-BE49-F238E27FC236}">
                <a16:creationId xmlns:a16="http://schemas.microsoft.com/office/drawing/2014/main" id="{94628C36-C305-4680-7A5D-DAD8888F59EB}"/>
              </a:ext>
            </a:extLst>
          </p:cNvPr>
          <p:cNvSpPr txBox="1">
            <a:spLocks/>
          </p:cNvSpPr>
          <p:nvPr/>
        </p:nvSpPr>
        <p:spPr>
          <a:xfrm>
            <a:off x="718142" y="3589188"/>
            <a:ext cx="347147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Quattrocento Sans" panose="020B0502050000020003" pitchFamily="34" charset="0"/>
              </a:rPr>
              <a:t>As we learned earlier, GitHub provides an AI powered developer platform to build, scale, and deliver secure software. </a:t>
            </a:r>
          </a:p>
          <a:p>
            <a:pPr marL="0" indent="0">
              <a:buNone/>
            </a:pPr>
            <a:r>
              <a:rPr lang="en-US" sz="2000" dirty="0">
                <a:latin typeface="Quattrocento Sans" panose="020B0502050000020003" pitchFamily="34" charset="0"/>
              </a:rPr>
              <a:t>Let’s break down each one of the core pillars of the GitHub Enterprise platform, AI, Collaboration, Productivity, Security, and Scale.</a:t>
            </a:r>
          </a:p>
        </p:txBody>
      </p:sp>
    </p:spTree>
    <p:extLst>
      <p:ext uri="{BB962C8B-B14F-4D97-AF65-F5344CB8AC3E}">
        <p14:creationId xmlns:p14="http://schemas.microsoft.com/office/powerpoint/2010/main" val="328681373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Introduction to GitHub</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23994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Suppose you'd like to work with a project on GitHub, but you don't have write access to the project. What can you do to contribute?</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235488"/>
            <a:ext cx="8943975" cy="2585323"/>
          </a:xfrm>
          <a:prstGeom prst="rect">
            <a:avLst/>
          </a:prstGeom>
          <a:noFill/>
        </p:spPr>
        <p:txBody>
          <a:bodyPr wrap="square" rtlCol="0">
            <a:spAutoFit/>
          </a:bodyPr>
          <a:lstStyle/>
          <a:p>
            <a:pPr marL="342900" indent="-342900">
              <a:buFont typeface="+mj-lt"/>
              <a:buAutoNum type="alphaLcParenR"/>
            </a:pPr>
            <a:r>
              <a:rPr lang="en-US" dirty="0">
                <a:latin typeface="Quattrocento Sans" panose="020B0502050000020003" pitchFamily="34" charset="0"/>
              </a:rPr>
              <a:t>Fork the project's repository to your GitHub account, clone the forked repository to your local machine, push changes to your repository, and submit a pull request to the target (upstream) repository.</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Clone the project to your local machine and push updates directly to the project repository.</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Use git commands to make a copy of the project so that you can work locally. Submit an issue to get your changes into the target repository.</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3 of 3</a:t>
            </a:r>
          </a:p>
        </p:txBody>
      </p:sp>
    </p:spTree>
    <p:extLst>
      <p:ext uri="{BB962C8B-B14F-4D97-AF65-F5344CB8AC3E}">
        <p14:creationId xmlns:p14="http://schemas.microsoft.com/office/powerpoint/2010/main" val="272977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88262" y="389165"/>
            <a:ext cx="8193024" cy="492443"/>
          </a:xfrm>
        </p:spPr>
        <p:txBody>
          <a:bodyPr>
            <a:normAutofit fontScale="90000"/>
          </a:bodyPr>
          <a:lstStyle/>
          <a:p>
            <a:r>
              <a:rPr lang="en-US" sz="3200" dirty="0">
                <a:latin typeface="Quattrocento Sans" panose="020B0502050000020003" pitchFamily="34" charset="0"/>
              </a:rPr>
              <a:t>Summary</a:t>
            </a:r>
          </a:p>
        </p:txBody>
      </p:sp>
      <p:sp>
        <p:nvSpPr>
          <p:cNvPr id="4" name="TextBox 3">
            <a:extLst>
              <a:ext uri="{FF2B5EF4-FFF2-40B4-BE49-F238E27FC236}">
                <a16:creationId xmlns:a16="http://schemas.microsoft.com/office/drawing/2014/main" id="{BB00F4D9-3179-D4C3-EA1A-93759907D20F}"/>
              </a:ext>
            </a:extLst>
          </p:cNvPr>
          <p:cNvSpPr txBox="1"/>
          <p:nvPr/>
        </p:nvSpPr>
        <p:spPr>
          <a:xfrm>
            <a:off x="527246" y="3867562"/>
            <a:ext cx="5568754" cy="1015663"/>
          </a:xfrm>
          <a:prstGeom prst="rect">
            <a:avLst/>
          </a:prstGeom>
          <a:noFill/>
        </p:spPr>
        <p:txBody>
          <a:bodyPr wrap="square">
            <a:spAutoFit/>
          </a:bodyPr>
          <a:lstStyle/>
          <a:p>
            <a:pPr algn="l"/>
            <a:r>
              <a:rPr lang="en-US" sz="2000" b="1" i="0" dirty="0">
                <a:solidFill>
                  <a:srgbClr val="161616"/>
                </a:solidFill>
                <a:effectLst/>
                <a:latin typeface="Quattrocento Sans" panose="020B0502050000020003" pitchFamily="34" charset="0"/>
              </a:rPr>
              <a:t>Learn more</a:t>
            </a:r>
          </a:p>
          <a:p>
            <a:pPr algn="l"/>
            <a:r>
              <a:rPr lang="en-US" sz="2000" b="0" i="0" dirty="0">
                <a:solidFill>
                  <a:srgbClr val="161616"/>
                </a:solidFill>
                <a:effectLst/>
                <a:latin typeface="Quattrocento Sans" panose="020B0502050000020003" pitchFamily="34" charset="0"/>
              </a:rPr>
              <a:t>Here are some links to more information on the topics we discussed in this module.</a:t>
            </a:r>
          </a:p>
        </p:txBody>
      </p:sp>
      <p:sp>
        <p:nvSpPr>
          <p:cNvPr id="3" name="TextBox 2">
            <a:extLst>
              <a:ext uri="{FF2B5EF4-FFF2-40B4-BE49-F238E27FC236}">
                <a16:creationId xmlns:a16="http://schemas.microsoft.com/office/drawing/2014/main" id="{0E530E54-35F6-015B-2DB1-C388AC6F72E2}"/>
              </a:ext>
            </a:extLst>
          </p:cNvPr>
          <p:cNvSpPr txBox="1"/>
          <p:nvPr/>
        </p:nvSpPr>
        <p:spPr>
          <a:xfrm>
            <a:off x="588262" y="913933"/>
            <a:ext cx="9973076" cy="2862322"/>
          </a:xfrm>
          <a:prstGeom prst="rect">
            <a:avLst/>
          </a:prstGeom>
          <a:noFill/>
        </p:spPr>
        <p:txBody>
          <a:bodyPr wrap="square">
            <a:spAutoFit/>
          </a:bodyPr>
          <a:lstStyle/>
          <a:p>
            <a:pPr algn="l">
              <a:spcAft>
                <a:spcPts val="600"/>
              </a:spcAft>
            </a:pPr>
            <a:r>
              <a:rPr lang="en-US" sz="2000" b="0" i="0" dirty="0">
                <a:solidFill>
                  <a:srgbClr val="161616"/>
                </a:solidFill>
                <a:effectLst/>
                <a:latin typeface="Quattrocento Sans" panose="020B0502050000020003" pitchFamily="34" charset="0"/>
              </a:rPr>
              <a:t>In this module, you:</a:t>
            </a:r>
          </a:p>
          <a:p>
            <a:pPr marL="342900" indent="-342900" algn="l">
              <a:spcAft>
                <a:spcPts val="600"/>
              </a:spcAft>
              <a:buFont typeface="Arial" panose="020B0604020202020204" pitchFamily="34" charset="0"/>
              <a:buChar char="•"/>
            </a:pPr>
            <a:r>
              <a:rPr lang="en-US" b="0" i="0" dirty="0">
                <a:solidFill>
                  <a:srgbClr val="161616"/>
                </a:solidFill>
                <a:effectLst/>
                <a:latin typeface="Quattrocento Sans" panose="020B0502050000020003" pitchFamily="34" charset="0"/>
              </a:rPr>
              <a:t>Identified the fundamental features of GitHub.</a:t>
            </a:r>
          </a:p>
          <a:p>
            <a:pPr marL="342900" indent="-342900" algn="l">
              <a:spcAft>
                <a:spcPts val="600"/>
              </a:spcAft>
              <a:buFont typeface="Arial" panose="020B0604020202020204" pitchFamily="34" charset="0"/>
              <a:buChar char="•"/>
            </a:pPr>
            <a:r>
              <a:rPr lang="en-US" b="0" i="0" dirty="0">
                <a:solidFill>
                  <a:srgbClr val="161616"/>
                </a:solidFill>
                <a:effectLst/>
                <a:latin typeface="Quattrocento Sans" panose="020B0502050000020003" pitchFamily="34" charset="0"/>
              </a:rPr>
              <a:t>Learned about repository management.</a:t>
            </a:r>
          </a:p>
          <a:p>
            <a:pPr marL="342900" indent="-342900" algn="l">
              <a:spcAft>
                <a:spcPts val="600"/>
              </a:spcAft>
              <a:buFont typeface="Arial" panose="020B0604020202020204" pitchFamily="34" charset="0"/>
              <a:buChar char="•"/>
            </a:pPr>
            <a:r>
              <a:rPr lang="en-US" b="0" i="0" dirty="0">
                <a:solidFill>
                  <a:srgbClr val="161616"/>
                </a:solidFill>
                <a:effectLst/>
                <a:latin typeface="Quattrocento Sans" panose="020B0502050000020003" pitchFamily="34" charset="0"/>
              </a:rPr>
              <a:t>Gained an understanding of the GitHub flow including branches, commits, and pull requests.</a:t>
            </a:r>
          </a:p>
          <a:p>
            <a:pPr marL="342900" indent="-342900" algn="l">
              <a:spcAft>
                <a:spcPts val="600"/>
              </a:spcAft>
              <a:buFont typeface="Arial" panose="020B0604020202020204" pitchFamily="34" charset="0"/>
              <a:buChar char="•"/>
            </a:pPr>
            <a:r>
              <a:rPr lang="en-US" b="0" i="0" dirty="0">
                <a:solidFill>
                  <a:srgbClr val="161616"/>
                </a:solidFill>
                <a:effectLst/>
                <a:latin typeface="Quattrocento Sans" panose="020B0502050000020003" pitchFamily="34" charset="0"/>
              </a:rPr>
              <a:t>Explored the collaborative features of GitHub by reviewing issues and discussions.</a:t>
            </a:r>
          </a:p>
          <a:p>
            <a:pPr marL="342900" indent="-342900" algn="l">
              <a:spcAft>
                <a:spcPts val="600"/>
              </a:spcAft>
              <a:buFont typeface="Arial" panose="020B0604020202020204" pitchFamily="34" charset="0"/>
              <a:buChar char="•"/>
            </a:pPr>
            <a:r>
              <a:rPr lang="en-US" b="0" i="0" dirty="0">
                <a:solidFill>
                  <a:srgbClr val="161616"/>
                </a:solidFill>
                <a:effectLst/>
                <a:latin typeface="Quattrocento Sans" panose="020B0502050000020003" pitchFamily="34" charset="0"/>
              </a:rPr>
              <a:t>Recognized how to manage your GitHub notifications and subscriptions.</a:t>
            </a:r>
          </a:p>
          <a:p>
            <a:pPr algn="l">
              <a:spcAft>
                <a:spcPts val="600"/>
              </a:spcAft>
            </a:pPr>
            <a:r>
              <a:rPr lang="en-US" sz="2000" b="0" i="0" dirty="0">
                <a:solidFill>
                  <a:srgbClr val="161616"/>
                </a:solidFill>
                <a:effectLst/>
                <a:latin typeface="Quattrocento Sans" panose="020B0502050000020003" pitchFamily="34" charset="0"/>
              </a:rPr>
              <a:t>Now that you're familiar with the basics of GitHub, learn to </a:t>
            </a:r>
            <a:r>
              <a:rPr lang="en-US" sz="2000" b="0" i="0" u="none" strike="noStrike" dirty="0">
                <a:solidFill>
                  <a:srgbClr val="161616"/>
                </a:solidFill>
                <a:effectLst/>
                <a:latin typeface="Quattrocento Sans" panose="020B0502050000020003" pitchFamily="34" charset="0"/>
                <a:hlinkClick r:id="rId3"/>
              </a:rPr>
              <a:t>Upload your project by using GitHub best practices</a:t>
            </a:r>
            <a:r>
              <a:rPr lang="en-US" sz="2000" b="0" i="0" dirty="0">
                <a:solidFill>
                  <a:srgbClr val="161616"/>
                </a:solidFill>
                <a:effectLst/>
                <a:latin typeface="Quattrocento Sans" panose="020B0502050000020003" pitchFamily="34" charset="0"/>
              </a:rPr>
              <a:t>.</a:t>
            </a:r>
          </a:p>
        </p:txBody>
      </p:sp>
      <p:sp>
        <p:nvSpPr>
          <p:cNvPr id="2" name="Footer Placeholder 1">
            <a:extLst>
              <a:ext uri="{FF2B5EF4-FFF2-40B4-BE49-F238E27FC236}">
                <a16:creationId xmlns:a16="http://schemas.microsoft.com/office/drawing/2014/main" id="{96990959-42CE-847B-5D1A-63970468F3A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5" name="TextBox 4">
            <a:extLst>
              <a:ext uri="{FF2B5EF4-FFF2-40B4-BE49-F238E27FC236}">
                <a16:creationId xmlns:a16="http://schemas.microsoft.com/office/drawing/2014/main" id="{FDC4039A-6521-080A-0E2E-7CB81C08CCA3}"/>
              </a:ext>
            </a:extLst>
          </p:cNvPr>
          <p:cNvSpPr txBox="1"/>
          <p:nvPr/>
        </p:nvSpPr>
        <p:spPr>
          <a:xfrm>
            <a:off x="579438" y="4896618"/>
            <a:ext cx="10628378" cy="1077218"/>
          </a:xfrm>
          <a:prstGeom prst="rect">
            <a:avLst/>
          </a:prstGeom>
          <a:noFill/>
        </p:spPr>
        <p:txBody>
          <a:bodyPr wrap="square" numCol="3">
            <a:spAutoFit/>
          </a:bodyPr>
          <a:lstStyle/>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4"/>
              </a:rPr>
              <a:t>Set up Git</a:t>
            </a:r>
            <a:endParaRPr lang="en-US" sz="1600" b="0" i="0" dirty="0">
              <a:solidFill>
                <a:srgbClr val="161616"/>
              </a:solidFill>
              <a:effectLst/>
              <a:latin typeface="Quattrocento Sans" panose="020B0502050000020003" pitchFamily="34" charset="0"/>
            </a:endParaRPr>
          </a:p>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5"/>
              </a:rPr>
              <a:t>Repositories documentation</a:t>
            </a:r>
            <a:endParaRPr lang="en-US" sz="1600" b="0" i="0" dirty="0">
              <a:solidFill>
                <a:srgbClr val="161616"/>
              </a:solidFill>
              <a:effectLst/>
              <a:latin typeface="Quattrocento Sans" panose="020B0502050000020003" pitchFamily="34" charset="0"/>
            </a:endParaRPr>
          </a:p>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6"/>
              </a:rPr>
              <a:t>Creating gists</a:t>
            </a:r>
            <a:endParaRPr lang="en-US" sz="1600" b="0" i="0" dirty="0">
              <a:solidFill>
                <a:srgbClr val="161616"/>
              </a:solidFill>
              <a:effectLst/>
              <a:latin typeface="Quattrocento Sans" panose="020B0502050000020003" pitchFamily="34" charset="0"/>
            </a:endParaRPr>
          </a:p>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7"/>
              </a:rPr>
              <a:t>About wikis</a:t>
            </a:r>
            <a:endParaRPr lang="en-US" sz="1600" b="0" i="0" dirty="0">
              <a:solidFill>
                <a:srgbClr val="161616"/>
              </a:solidFill>
              <a:effectLst/>
              <a:latin typeface="Quattrocento Sans" panose="020B0502050000020003" pitchFamily="34" charset="0"/>
            </a:endParaRPr>
          </a:p>
        </p:txBody>
      </p:sp>
      <p:sp>
        <p:nvSpPr>
          <p:cNvPr id="6" name="TextBox 5">
            <a:extLst>
              <a:ext uri="{FF2B5EF4-FFF2-40B4-BE49-F238E27FC236}">
                <a16:creationId xmlns:a16="http://schemas.microsoft.com/office/drawing/2014/main" id="{E0DDAD99-D410-E60A-F032-7E6066BE26E8}"/>
              </a:ext>
            </a:extLst>
          </p:cNvPr>
          <p:cNvSpPr txBox="1"/>
          <p:nvPr/>
        </p:nvSpPr>
        <p:spPr>
          <a:xfrm>
            <a:off x="3741420" y="4896618"/>
            <a:ext cx="10628378" cy="1077218"/>
          </a:xfrm>
          <a:prstGeom prst="rect">
            <a:avLst/>
          </a:prstGeom>
          <a:noFill/>
        </p:spPr>
        <p:txBody>
          <a:bodyPr wrap="square" numCol="3">
            <a:spAutoFit/>
          </a:bodyPr>
          <a:lstStyle/>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8"/>
              </a:rPr>
              <a:t>About branches</a:t>
            </a:r>
            <a:endParaRPr lang="en-US" sz="1600" b="0" i="0" dirty="0">
              <a:solidFill>
                <a:srgbClr val="161616"/>
              </a:solidFill>
              <a:effectLst/>
              <a:latin typeface="Quattrocento Sans" panose="020B0502050000020003" pitchFamily="34" charset="0"/>
            </a:endParaRPr>
          </a:p>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9"/>
              </a:rPr>
              <a:t>About commits</a:t>
            </a:r>
            <a:endParaRPr lang="en-US" sz="1600" b="0" i="0" u="none" strike="noStrike" dirty="0">
              <a:solidFill>
                <a:srgbClr val="161616"/>
              </a:solidFill>
              <a:effectLst/>
              <a:latin typeface="Quattrocento Sans" panose="020B0502050000020003" pitchFamily="34" charset="0"/>
              <a:hlinkClick r:id="rId10"/>
            </a:endParaRPr>
          </a:p>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10"/>
              </a:rPr>
              <a:t>About pull requests</a:t>
            </a:r>
            <a:endParaRPr lang="en-US" sz="1600" b="0" i="0" dirty="0">
              <a:solidFill>
                <a:srgbClr val="161616"/>
              </a:solidFill>
              <a:effectLst/>
              <a:latin typeface="Quattrocento Sans" panose="020B0502050000020003" pitchFamily="34" charset="0"/>
            </a:endParaRPr>
          </a:p>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11"/>
              </a:rPr>
              <a:t>About issues</a:t>
            </a:r>
            <a:endParaRPr lang="en-US" sz="1600" b="0" i="0" dirty="0">
              <a:solidFill>
                <a:srgbClr val="161616"/>
              </a:solidFill>
              <a:effectLst/>
              <a:latin typeface="Quattrocento Sans" panose="020B0502050000020003" pitchFamily="34" charset="0"/>
            </a:endParaRPr>
          </a:p>
        </p:txBody>
      </p:sp>
      <p:sp>
        <p:nvSpPr>
          <p:cNvPr id="7" name="TextBox 6">
            <a:extLst>
              <a:ext uri="{FF2B5EF4-FFF2-40B4-BE49-F238E27FC236}">
                <a16:creationId xmlns:a16="http://schemas.microsoft.com/office/drawing/2014/main" id="{E7784520-64A0-CC01-2F0D-C0931C79940C}"/>
              </a:ext>
            </a:extLst>
          </p:cNvPr>
          <p:cNvSpPr txBox="1"/>
          <p:nvPr/>
        </p:nvSpPr>
        <p:spPr>
          <a:xfrm>
            <a:off x="6350565" y="4883225"/>
            <a:ext cx="10628378" cy="830997"/>
          </a:xfrm>
          <a:prstGeom prst="rect">
            <a:avLst/>
          </a:prstGeom>
          <a:noFill/>
        </p:spPr>
        <p:txBody>
          <a:bodyPr wrap="square" numCol="3">
            <a:spAutoFit/>
          </a:bodyPr>
          <a:lstStyle/>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12"/>
              </a:rPr>
              <a:t>Quickstart for GitHub Discussions</a:t>
            </a:r>
            <a:endParaRPr lang="en-US" sz="1600" b="0" i="0" dirty="0">
              <a:solidFill>
                <a:srgbClr val="161616"/>
              </a:solidFill>
              <a:effectLst/>
              <a:latin typeface="Quattrocento Sans" panose="020B0502050000020003" pitchFamily="34" charset="0"/>
            </a:endParaRPr>
          </a:p>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13"/>
              </a:rPr>
              <a:t>Configuring notifications</a:t>
            </a:r>
            <a:endParaRPr lang="en-US" sz="1600" b="0" i="0" dirty="0">
              <a:solidFill>
                <a:srgbClr val="161616"/>
              </a:solidFill>
              <a:effectLst/>
              <a:latin typeface="Quattrocento Sans" panose="020B0502050000020003" pitchFamily="34" charset="0"/>
            </a:endParaRPr>
          </a:p>
          <a:p>
            <a:pPr marL="342900" indent="-342900" algn="l">
              <a:buFont typeface="Arial" panose="020B0604020202020204" pitchFamily="34" charset="0"/>
              <a:buChar char="•"/>
            </a:pPr>
            <a:r>
              <a:rPr lang="en-US" sz="1600" b="0" i="0" u="none" strike="noStrike" dirty="0">
                <a:solidFill>
                  <a:srgbClr val="161616"/>
                </a:solidFill>
                <a:effectLst/>
                <a:latin typeface="Quattrocento Sans" panose="020B0502050000020003" pitchFamily="34" charset="0"/>
                <a:hlinkClick r:id="rId14"/>
              </a:rPr>
              <a:t>GitHub Pages documentation</a:t>
            </a:r>
            <a:endParaRPr lang="en-US" sz="1600" b="0" i="0" dirty="0">
              <a:solidFill>
                <a:srgbClr val="161616"/>
              </a:solidFill>
              <a:effectLst/>
              <a:latin typeface="Quattrocento Sans" panose="020B0502050000020003" pitchFamily="34" charset="0"/>
            </a:endParaRPr>
          </a:p>
        </p:txBody>
      </p:sp>
    </p:spTree>
    <p:extLst>
      <p:ext uri="{BB962C8B-B14F-4D97-AF65-F5344CB8AC3E}">
        <p14:creationId xmlns:p14="http://schemas.microsoft.com/office/powerpoint/2010/main" val="80943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ACEEFF7-72E8-6ED1-D9F6-9E585CEE3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749AC-E72D-12A1-4B6E-9B72763B1935}"/>
              </a:ext>
            </a:extLst>
          </p:cNvPr>
          <p:cNvSpPr>
            <a:spLocks noGrp="1"/>
          </p:cNvSpPr>
          <p:nvPr>
            <p:ph type="title"/>
          </p:nvPr>
        </p:nvSpPr>
        <p:spPr>
          <a:xfrm>
            <a:off x="588262" y="585216"/>
            <a:ext cx="8193024" cy="369332"/>
          </a:xfrm>
        </p:spPr>
        <p:txBody>
          <a:bodyPr>
            <a:noAutofit/>
          </a:bodyPr>
          <a:lstStyle/>
          <a:p>
            <a:r>
              <a:rPr lang="en-US" sz="2900" dirty="0">
                <a:latin typeface="Quattrocento Sans" panose="020B0502050000020003" pitchFamily="34" charset="0"/>
              </a:rPr>
              <a:t>The GitHub Enterprise Platform</a:t>
            </a:r>
          </a:p>
        </p:txBody>
      </p:sp>
      <p:sp>
        <p:nvSpPr>
          <p:cNvPr id="62" name="Footer Placeholder 5">
            <a:extLst>
              <a:ext uri="{FF2B5EF4-FFF2-40B4-BE49-F238E27FC236}">
                <a16:creationId xmlns:a16="http://schemas.microsoft.com/office/drawing/2014/main" id="{6D38C5BA-15DE-8818-FC92-0A84C52DBA06}"/>
              </a:ext>
            </a:extLst>
          </p:cNvPr>
          <p:cNvSpPr txBox="1">
            <a:spLocks/>
          </p:cNvSpPr>
          <p:nvPr/>
        </p:nvSpPr>
        <p:spPr>
          <a:xfrm>
            <a:off x="579438" y="6421083"/>
            <a:ext cx="4151312" cy="197976"/>
          </a:xfrm>
          <a:prstGeom prst="rect">
            <a:avLst/>
          </a:prstGeom>
        </p:spPr>
        <p:txBody>
          <a:bodyPr vert="horz" lIns="0" tIns="0" rIns="0" bIns="0" rtlCol="0" anchor="ctr">
            <a:normAutofit/>
          </a:bodyP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spcAft>
                <a:spcPts val="600"/>
              </a:spcAft>
              <a:defRPr/>
            </a:pPr>
            <a:r>
              <a:rPr lang="en-US">
                <a:solidFill>
                  <a:srgbClr val="000000"/>
                </a:solidFill>
                <a:latin typeface="Quattrocento Sans" panose="020B0502050000020003" pitchFamily="34" charset="0"/>
              </a:rPr>
              <a:t>© Copyright Microsoft Corporation. All rights reserved.</a:t>
            </a:r>
          </a:p>
        </p:txBody>
      </p:sp>
      <p:sp>
        <p:nvSpPr>
          <p:cNvPr id="6" name="Text Placeholder 5">
            <a:extLst>
              <a:ext uri="{FF2B5EF4-FFF2-40B4-BE49-F238E27FC236}">
                <a16:creationId xmlns:a16="http://schemas.microsoft.com/office/drawing/2014/main" id="{060D7D7C-7C94-1973-D590-E717934E49AC}"/>
              </a:ext>
            </a:extLst>
          </p:cNvPr>
          <p:cNvSpPr>
            <a:spLocks noGrp="1"/>
          </p:cNvSpPr>
          <p:nvPr>
            <p:ph type="body" sz="quarter" idx="11"/>
          </p:nvPr>
        </p:nvSpPr>
        <p:spPr>
          <a:xfrm>
            <a:off x="5150354" y="1722903"/>
            <a:ext cx="5791551" cy="754290"/>
          </a:xfrm>
        </p:spPr>
        <p:txBody>
          <a:bodyPr/>
          <a:lstStyle/>
          <a:p>
            <a:pPr algn="just"/>
            <a:r>
              <a:rPr lang="en-US" sz="2000" b="1" i="0" dirty="0">
                <a:solidFill>
                  <a:srgbClr val="161616"/>
                </a:solidFill>
                <a:effectLst/>
                <a:highlight>
                  <a:srgbClr val="FFFFFF"/>
                </a:highlight>
                <a:latin typeface="Quattrocento Sans" panose="020B0502050000020003" pitchFamily="34" charset="0"/>
              </a:rPr>
              <a:t>Generative AI </a:t>
            </a:r>
            <a:r>
              <a:rPr lang="en-US" sz="2000" b="0" i="0" dirty="0">
                <a:solidFill>
                  <a:srgbClr val="161616"/>
                </a:solidFill>
                <a:effectLst/>
                <a:highlight>
                  <a:srgbClr val="FFFFFF"/>
                </a:highlight>
                <a:latin typeface="Quattrocento Sans" panose="020B0502050000020003" pitchFamily="34" charset="0"/>
              </a:rPr>
              <a:t>is dramatically transforming software development as we speak. The GitHub Enterprise platform is enhancing collaboration through AI-powered pull requests and issues, productivity through Copilot, and security by automating security checks faster.</a:t>
            </a:r>
            <a:endParaRPr lang="en-US" sz="2000" dirty="0">
              <a:latin typeface="Quattrocento Sans" panose="020B0502050000020003"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E6D40665-9FEE-DA7D-4095-D79CA22FDB38}"/>
              </a:ext>
            </a:extLst>
          </p:cNvPr>
          <p:cNvPicPr>
            <a:picLocks noChangeAspect="1"/>
          </p:cNvPicPr>
          <p:nvPr/>
        </p:nvPicPr>
        <p:blipFill>
          <a:blip r:embed="rId3"/>
          <a:stretch>
            <a:fillRect/>
          </a:stretch>
        </p:blipFill>
        <p:spPr>
          <a:xfrm>
            <a:off x="1250095" y="996973"/>
            <a:ext cx="2432027" cy="4864054"/>
          </a:xfrm>
          <a:prstGeom prst="rect">
            <a:avLst/>
          </a:prstGeom>
        </p:spPr>
      </p:pic>
      <p:cxnSp>
        <p:nvCxnSpPr>
          <p:cNvPr id="11" name="Straight Arrow Connector 10">
            <a:extLst>
              <a:ext uri="{FF2B5EF4-FFF2-40B4-BE49-F238E27FC236}">
                <a16:creationId xmlns:a16="http://schemas.microsoft.com/office/drawing/2014/main" id="{7B7505BD-4E3F-AA07-1685-1615D074C344}"/>
              </a:ext>
            </a:extLst>
          </p:cNvPr>
          <p:cNvCxnSpPr/>
          <p:nvPr/>
        </p:nvCxnSpPr>
        <p:spPr>
          <a:xfrm>
            <a:off x="3258589" y="1961804"/>
            <a:ext cx="1662546" cy="0"/>
          </a:xfrm>
          <a:prstGeom prst="straightConnector1">
            <a:avLst/>
          </a:prstGeom>
          <a:ln w="57150">
            <a:solidFill>
              <a:srgbClr val="02FF17"/>
            </a:solidFill>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436202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ACEEFF7-72E8-6ED1-D9F6-9E585CEE3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749AC-E72D-12A1-4B6E-9B72763B1935}"/>
              </a:ext>
            </a:extLst>
          </p:cNvPr>
          <p:cNvSpPr>
            <a:spLocks noGrp="1"/>
          </p:cNvSpPr>
          <p:nvPr>
            <p:ph type="title"/>
          </p:nvPr>
        </p:nvSpPr>
        <p:spPr>
          <a:xfrm>
            <a:off x="588262" y="585216"/>
            <a:ext cx="8193024" cy="369332"/>
          </a:xfrm>
        </p:spPr>
        <p:txBody>
          <a:bodyPr>
            <a:noAutofit/>
          </a:bodyPr>
          <a:lstStyle/>
          <a:p>
            <a:r>
              <a:rPr lang="en-US" sz="2900" dirty="0">
                <a:latin typeface="Quattrocento Sans" panose="020B0502050000020003" pitchFamily="34" charset="0"/>
              </a:rPr>
              <a:t>The GitHub Enterprise Platform</a:t>
            </a:r>
          </a:p>
        </p:txBody>
      </p:sp>
      <p:sp>
        <p:nvSpPr>
          <p:cNvPr id="62" name="Footer Placeholder 5">
            <a:extLst>
              <a:ext uri="{FF2B5EF4-FFF2-40B4-BE49-F238E27FC236}">
                <a16:creationId xmlns:a16="http://schemas.microsoft.com/office/drawing/2014/main" id="{6D38C5BA-15DE-8818-FC92-0A84C52DBA06}"/>
              </a:ext>
            </a:extLst>
          </p:cNvPr>
          <p:cNvSpPr txBox="1">
            <a:spLocks/>
          </p:cNvSpPr>
          <p:nvPr/>
        </p:nvSpPr>
        <p:spPr>
          <a:xfrm>
            <a:off x="579438" y="6421083"/>
            <a:ext cx="4151312" cy="197976"/>
          </a:xfrm>
          <a:prstGeom prst="rect">
            <a:avLst/>
          </a:prstGeom>
        </p:spPr>
        <p:txBody>
          <a:bodyPr vert="horz" lIns="0" tIns="0" rIns="0" bIns="0" rtlCol="0" anchor="ctr">
            <a:normAutofit/>
          </a:bodyP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spcAft>
                <a:spcPts val="600"/>
              </a:spcAft>
              <a:defRPr/>
            </a:pPr>
            <a:r>
              <a:rPr lang="en-US">
                <a:solidFill>
                  <a:srgbClr val="000000"/>
                </a:solidFill>
                <a:latin typeface="Quattrocento Sans" panose="020B0502050000020003" pitchFamily="34" charset="0"/>
              </a:rPr>
              <a:t>© Copyright Microsoft Corporation. All rights reserved.</a:t>
            </a:r>
          </a:p>
        </p:txBody>
      </p:sp>
      <p:sp>
        <p:nvSpPr>
          <p:cNvPr id="6" name="Text Placeholder 5">
            <a:extLst>
              <a:ext uri="{FF2B5EF4-FFF2-40B4-BE49-F238E27FC236}">
                <a16:creationId xmlns:a16="http://schemas.microsoft.com/office/drawing/2014/main" id="{060D7D7C-7C94-1973-D590-E717934E49AC}"/>
              </a:ext>
            </a:extLst>
          </p:cNvPr>
          <p:cNvSpPr>
            <a:spLocks noGrp="1"/>
          </p:cNvSpPr>
          <p:nvPr>
            <p:ph type="body" sz="quarter" idx="11"/>
          </p:nvPr>
        </p:nvSpPr>
        <p:spPr>
          <a:xfrm>
            <a:off x="5150354" y="2421172"/>
            <a:ext cx="5791551" cy="754290"/>
          </a:xfrm>
        </p:spPr>
        <p:txBody>
          <a:bodyPr/>
          <a:lstStyle/>
          <a:p>
            <a:pPr algn="just"/>
            <a:r>
              <a:rPr lang="en-US" sz="2000" b="1" i="0" dirty="0">
                <a:solidFill>
                  <a:srgbClr val="161616"/>
                </a:solidFill>
                <a:effectLst/>
                <a:highlight>
                  <a:srgbClr val="FFFFFF"/>
                </a:highlight>
                <a:latin typeface="Quattrocento Sans" panose="020B0502050000020003" pitchFamily="34" charset="0"/>
              </a:rPr>
              <a:t>Collaboration</a:t>
            </a:r>
            <a:r>
              <a:rPr lang="en-US" sz="2000" i="0" dirty="0">
                <a:solidFill>
                  <a:srgbClr val="161616"/>
                </a:solidFill>
                <a:effectLst/>
                <a:highlight>
                  <a:srgbClr val="FFFFFF"/>
                </a:highlight>
                <a:latin typeface="Quattrocento Sans" panose="020B0502050000020003" pitchFamily="34" charset="0"/>
              </a:rPr>
              <a:t> is at the core of everything GitHub does. We know inefficient collaboration results in wasted time and money. We counteract that with a suite of seamless tools that allow collaboration to happen effortlessly.</a:t>
            </a:r>
          </a:p>
          <a:p>
            <a:pPr algn="just"/>
            <a:r>
              <a:rPr lang="en-US" sz="2000" i="0" dirty="0">
                <a:solidFill>
                  <a:srgbClr val="161616"/>
                </a:solidFill>
                <a:effectLst/>
                <a:highlight>
                  <a:srgbClr val="FFFFFF"/>
                </a:highlight>
                <a:latin typeface="Quattrocento Sans" panose="020B0502050000020003" pitchFamily="34" charset="0"/>
              </a:rPr>
              <a:t>Repositories, Issues, Pull Requests, and other tools help to enable developers, project managers, operation leaders, and others at the same company. It enables them to work faster together, cut down approval times, and ship more quickly.</a:t>
            </a:r>
            <a:endParaRPr lang="en-US" sz="2000" dirty="0">
              <a:latin typeface="Quattrocento Sans" panose="020B0502050000020003"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E6D40665-9FEE-DA7D-4095-D79CA22FDB38}"/>
              </a:ext>
            </a:extLst>
          </p:cNvPr>
          <p:cNvPicPr>
            <a:picLocks noChangeAspect="1"/>
          </p:cNvPicPr>
          <p:nvPr/>
        </p:nvPicPr>
        <p:blipFill>
          <a:blip r:embed="rId3"/>
          <a:stretch>
            <a:fillRect/>
          </a:stretch>
        </p:blipFill>
        <p:spPr>
          <a:xfrm>
            <a:off x="1250095" y="996973"/>
            <a:ext cx="2432027" cy="4864054"/>
          </a:xfrm>
          <a:prstGeom prst="rect">
            <a:avLst/>
          </a:prstGeom>
        </p:spPr>
      </p:pic>
      <p:cxnSp>
        <p:nvCxnSpPr>
          <p:cNvPr id="11" name="Straight Arrow Connector 10">
            <a:extLst>
              <a:ext uri="{FF2B5EF4-FFF2-40B4-BE49-F238E27FC236}">
                <a16:creationId xmlns:a16="http://schemas.microsoft.com/office/drawing/2014/main" id="{7B7505BD-4E3F-AA07-1685-1615D074C344}"/>
              </a:ext>
            </a:extLst>
          </p:cNvPr>
          <p:cNvCxnSpPr/>
          <p:nvPr/>
        </p:nvCxnSpPr>
        <p:spPr>
          <a:xfrm>
            <a:off x="3258589" y="2660073"/>
            <a:ext cx="1662546" cy="0"/>
          </a:xfrm>
          <a:prstGeom prst="straightConnector1">
            <a:avLst/>
          </a:prstGeom>
          <a:ln w="57150">
            <a:solidFill>
              <a:srgbClr val="02FF17"/>
            </a:solidFill>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768953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ACEEFF7-72E8-6ED1-D9F6-9E585CEE3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749AC-E72D-12A1-4B6E-9B72763B1935}"/>
              </a:ext>
            </a:extLst>
          </p:cNvPr>
          <p:cNvSpPr>
            <a:spLocks noGrp="1"/>
          </p:cNvSpPr>
          <p:nvPr>
            <p:ph type="title"/>
          </p:nvPr>
        </p:nvSpPr>
        <p:spPr>
          <a:xfrm>
            <a:off x="588262" y="585216"/>
            <a:ext cx="8193024" cy="369332"/>
          </a:xfrm>
        </p:spPr>
        <p:txBody>
          <a:bodyPr>
            <a:noAutofit/>
          </a:bodyPr>
          <a:lstStyle/>
          <a:p>
            <a:r>
              <a:rPr lang="en-US" sz="2900" dirty="0">
                <a:latin typeface="Quattrocento Sans" panose="020B0502050000020003" pitchFamily="34" charset="0"/>
              </a:rPr>
              <a:t>The GitHub Enterprise Platform</a:t>
            </a:r>
          </a:p>
        </p:txBody>
      </p:sp>
      <p:sp>
        <p:nvSpPr>
          <p:cNvPr id="62" name="Footer Placeholder 5">
            <a:extLst>
              <a:ext uri="{FF2B5EF4-FFF2-40B4-BE49-F238E27FC236}">
                <a16:creationId xmlns:a16="http://schemas.microsoft.com/office/drawing/2014/main" id="{6D38C5BA-15DE-8818-FC92-0A84C52DBA06}"/>
              </a:ext>
            </a:extLst>
          </p:cNvPr>
          <p:cNvSpPr txBox="1">
            <a:spLocks/>
          </p:cNvSpPr>
          <p:nvPr/>
        </p:nvSpPr>
        <p:spPr>
          <a:xfrm>
            <a:off x="579438" y="6421083"/>
            <a:ext cx="4151312" cy="197976"/>
          </a:xfrm>
          <a:prstGeom prst="rect">
            <a:avLst/>
          </a:prstGeom>
        </p:spPr>
        <p:txBody>
          <a:bodyPr vert="horz" lIns="0" tIns="0" rIns="0" bIns="0" rtlCol="0" anchor="ctr">
            <a:normAutofit/>
          </a:bodyP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spcAft>
                <a:spcPts val="600"/>
              </a:spcAft>
              <a:defRPr/>
            </a:pPr>
            <a:r>
              <a:rPr lang="en-US">
                <a:solidFill>
                  <a:srgbClr val="000000"/>
                </a:solidFill>
                <a:latin typeface="Quattrocento Sans" panose="020B0502050000020003" pitchFamily="34" charset="0"/>
              </a:rPr>
              <a:t>© Copyright Microsoft Corporation. All rights reserved.</a:t>
            </a:r>
          </a:p>
        </p:txBody>
      </p:sp>
      <p:sp>
        <p:nvSpPr>
          <p:cNvPr id="6" name="Text Placeholder 5">
            <a:extLst>
              <a:ext uri="{FF2B5EF4-FFF2-40B4-BE49-F238E27FC236}">
                <a16:creationId xmlns:a16="http://schemas.microsoft.com/office/drawing/2014/main" id="{060D7D7C-7C94-1973-D590-E717934E49AC}"/>
              </a:ext>
            </a:extLst>
          </p:cNvPr>
          <p:cNvSpPr>
            <a:spLocks noGrp="1"/>
          </p:cNvSpPr>
          <p:nvPr>
            <p:ph type="body" sz="quarter" idx="11"/>
          </p:nvPr>
        </p:nvSpPr>
        <p:spPr>
          <a:xfrm>
            <a:off x="5150354" y="3169318"/>
            <a:ext cx="5791551" cy="754290"/>
          </a:xfrm>
        </p:spPr>
        <p:txBody>
          <a:bodyPr/>
          <a:lstStyle/>
          <a:p>
            <a:pPr algn="just"/>
            <a:r>
              <a:rPr lang="en-US" sz="2000" b="1" i="0" dirty="0">
                <a:solidFill>
                  <a:srgbClr val="161616"/>
                </a:solidFill>
                <a:effectLst/>
                <a:highlight>
                  <a:srgbClr val="FFFFFF"/>
                </a:highlight>
                <a:latin typeface="Quattrocento Sans" panose="020B0502050000020003" pitchFamily="34" charset="0"/>
              </a:rPr>
              <a:t>Productivity </a:t>
            </a:r>
            <a:r>
              <a:rPr lang="en-US" sz="2000" i="0" dirty="0">
                <a:solidFill>
                  <a:srgbClr val="161616"/>
                </a:solidFill>
                <a:effectLst/>
                <a:highlight>
                  <a:srgbClr val="FFFFFF"/>
                </a:highlight>
                <a:latin typeface="Quattrocento Sans" panose="020B0502050000020003" pitchFamily="34" charset="0"/>
              </a:rPr>
              <a:t>is accelerated with automation that the GitHub Enterprise Platform provides. With built-in CI/CD (Continuous Integration and Continuous Delivery) tools directly integrated into the workflow, the platform gives users the ability to set tasks and forget them, taking care of routine administration and speeding up day-to-day work. This gives your developers more time to focus on what matters most, creating innovative solutions.</a:t>
            </a:r>
            <a:endParaRPr lang="en-US" sz="2000" dirty="0">
              <a:latin typeface="Quattrocento Sans" panose="020B0502050000020003"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E6D40665-9FEE-DA7D-4095-D79CA22FDB38}"/>
              </a:ext>
            </a:extLst>
          </p:cNvPr>
          <p:cNvPicPr>
            <a:picLocks noChangeAspect="1"/>
          </p:cNvPicPr>
          <p:nvPr/>
        </p:nvPicPr>
        <p:blipFill>
          <a:blip r:embed="rId3"/>
          <a:stretch>
            <a:fillRect/>
          </a:stretch>
        </p:blipFill>
        <p:spPr>
          <a:xfrm>
            <a:off x="1250095" y="996973"/>
            <a:ext cx="2432027" cy="4864054"/>
          </a:xfrm>
          <a:prstGeom prst="rect">
            <a:avLst/>
          </a:prstGeom>
        </p:spPr>
      </p:pic>
      <p:cxnSp>
        <p:nvCxnSpPr>
          <p:cNvPr id="11" name="Straight Arrow Connector 10">
            <a:extLst>
              <a:ext uri="{FF2B5EF4-FFF2-40B4-BE49-F238E27FC236}">
                <a16:creationId xmlns:a16="http://schemas.microsoft.com/office/drawing/2014/main" id="{7B7505BD-4E3F-AA07-1685-1615D074C344}"/>
              </a:ext>
            </a:extLst>
          </p:cNvPr>
          <p:cNvCxnSpPr/>
          <p:nvPr/>
        </p:nvCxnSpPr>
        <p:spPr>
          <a:xfrm>
            <a:off x="3258589" y="3408219"/>
            <a:ext cx="1662546" cy="0"/>
          </a:xfrm>
          <a:prstGeom prst="straightConnector1">
            <a:avLst/>
          </a:prstGeom>
          <a:ln w="57150">
            <a:solidFill>
              <a:srgbClr val="02FF17"/>
            </a:solidFill>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02767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ACEEFF7-72E8-6ED1-D9F6-9E585CEE3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749AC-E72D-12A1-4B6E-9B72763B1935}"/>
              </a:ext>
            </a:extLst>
          </p:cNvPr>
          <p:cNvSpPr>
            <a:spLocks noGrp="1"/>
          </p:cNvSpPr>
          <p:nvPr>
            <p:ph type="title"/>
          </p:nvPr>
        </p:nvSpPr>
        <p:spPr>
          <a:xfrm>
            <a:off x="588262" y="585216"/>
            <a:ext cx="8193024" cy="369332"/>
          </a:xfrm>
        </p:spPr>
        <p:txBody>
          <a:bodyPr>
            <a:noAutofit/>
          </a:bodyPr>
          <a:lstStyle/>
          <a:p>
            <a:r>
              <a:rPr lang="en-US" sz="2900" dirty="0">
                <a:latin typeface="Quattrocento Sans" panose="020B0502050000020003" pitchFamily="34" charset="0"/>
              </a:rPr>
              <a:t>The GitHub Enterprise Platform</a:t>
            </a:r>
          </a:p>
        </p:txBody>
      </p:sp>
      <p:sp>
        <p:nvSpPr>
          <p:cNvPr id="62" name="Footer Placeholder 5">
            <a:extLst>
              <a:ext uri="{FF2B5EF4-FFF2-40B4-BE49-F238E27FC236}">
                <a16:creationId xmlns:a16="http://schemas.microsoft.com/office/drawing/2014/main" id="{6D38C5BA-15DE-8818-FC92-0A84C52DBA06}"/>
              </a:ext>
            </a:extLst>
          </p:cNvPr>
          <p:cNvSpPr txBox="1">
            <a:spLocks/>
          </p:cNvSpPr>
          <p:nvPr/>
        </p:nvSpPr>
        <p:spPr>
          <a:xfrm>
            <a:off x="579438" y="6421083"/>
            <a:ext cx="4151312" cy="197976"/>
          </a:xfrm>
          <a:prstGeom prst="rect">
            <a:avLst/>
          </a:prstGeom>
        </p:spPr>
        <p:txBody>
          <a:bodyPr vert="horz" lIns="0" tIns="0" rIns="0" bIns="0" rtlCol="0" anchor="ctr">
            <a:normAutofit/>
          </a:bodyP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spcAft>
                <a:spcPts val="600"/>
              </a:spcAft>
              <a:defRPr/>
            </a:pPr>
            <a:r>
              <a:rPr lang="en-US">
                <a:solidFill>
                  <a:srgbClr val="000000"/>
                </a:solidFill>
                <a:latin typeface="Quattrocento Sans" panose="020B0502050000020003" pitchFamily="34" charset="0"/>
              </a:rPr>
              <a:t>© Copyright Microsoft Corporation. All rights reserved.</a:t>
            </a:r>
          </a:p>
        </p:txBody>
      </p:sp>
      <p:sp>
        <p:nvSpPr>
          <p:cNvPr id="6" name="Text Placeholder 5">
            <a:extLst>
              <a:ext uri="{FF2B5EF4-FFF2-40B4-BE49-F238E27FC236}">
                <a16:creationId xmlns:a16="http://schemas.microsoft.com/office/drawing/2014/main" id="{060D7D7C-7C94-1973-D590-E717934E49AC}"/>
              </a:ext>
            </a:extLst>
          </p:cNvPr>
          <p:cNvSpPr>
            <a:spLocks noGrp="1"/>
          </p:cNvSpPr>
          <p:nvPr>
            <p:ph type="body" sz="quarter" idx="11"/>
          </p:nvPr>
        </p:nvSpPr>
        <p:spPr>
          <a:xfrm>
            <a:off x="5150354" y="3867587"/>
            <a:ext cx="5190679" cy="754290"/>
          </a:xfrm>
        </p:spPr>
        <p:txBody>
          <a:bodyPr/>
          <a:lstStyle/>
          <a:p>
            <a:pPr algn="just"/>
            <a:r>
              <a:rPr lang="en-US" sz="2000" i="0" dirty="0">
                <a:solidFill>
                  <a:srgbClr val="161616"/>
                </a:solidFill>
                <a:effectLst/>
                <a:highlight>
                  <a:srgbClr val="FFFFFF"/>
                </a:highlight>
                <a:latin typeface="Quattrocento Sans" panose="020B0502050000020003" pitchFamily="34" charset="0"/>
              </a:rPr>
              <a:t>GitHub focuses on integrating </a:t>
            </a:r>
            <a:r>
              <a:rPr lang="en-US" sz="2000" b="1" i="0" dirty="0">
                <a:solidFill>
                  <a:srgbClr val="161616"/>
                </a:solidFill>
                <a:effectLst/>
                <a:highlight>
                  <a:srgbClr val="FFFFFF"/>
                </a:highlight>
                <a:latin typeface="Quattrocento Sans" panose="020B0502050000020003" pitchFamily="34" charset="0"/>
              </a:rPr>
              <a:t>security </a:t>
            </a:r>
            <a:r>
              <a:rPr lang="en-US" sz="2000" i="0" dirty="0">
                <a:solidFill>
                  <a:srgbClr val="161616"/>
                </a:solidFill>
                <a:effectLst/>
                <a:highlight>
                  <a:srgbClr val="FFFFFF"/>
                </a:highlight>
                <a:latin typeface="Quattrocento Sans" panose="020B0502050000020003" pitchFamily="34" charset="0"/>
              </a:rPr>
              <a:t>directly into the development process from the start. GitHub Enterprise platform includes native, first-party security features that minimize security risk with a built-in security solution. Plus, your code remains private within your organization. At the same time, you're able to take advantage of security overview and </a:t>
            </a:r>
            <a:r>
              <a:rPr lang="en-US" sz="2000" i="0" dirty="0" err="1">
                <a:solidFill>
                  <a:srgbClr val="161616"/>
                </a:solidFill>
                <a:effectLst/>
                <a:highlight>
                  <a:srgbClr val="FFFFFF"/>
                </a:highlight>
                <a:latin typeface="Quattrocento Sans" panose="020B0502050000020003" pitchFamily="34" charset="0"/>
              </a:rPr>
              <a:t>Dependabot</a:t>
            </a:r>
            <a:r>
              <a:rPr lang="en-US" sz="2000" i="0" dirty="0">
                <a:solidFill>
                  <a:srgbClr val="161616"/>
                </a:solidFill>
                <a:effectLst/>
                <a:highlight>
                  <a:srgbClr val="FFFFFF"/>
                </a:highlight>
                <a:latin typeface="Quattrocento Sans" panose="020B0502050000020003" pitchFamily="34" charset="0"/>
              </a:rPr>
              <a:t>.</a:t>
            </a:r>
          </a:p>
          <a:p>
            <a:pPr algn="just"/>
            <a:r>
              <a:rPr lang="en-US" sz="2000" i="0" dirty="0">
                <a:solidFill>
                  <a:srgbClr val="161616"/>
                </a:solidFill>
                <a:effectLst/>
                <a:highlight>
                  <a:srgbClr val="FFFFFF"/>
                </a:highlight>
                <a:latin typeface="Quattrocento Sans" panose="020B0502050000020003" pitchFamily="34" charset="0"/>
              </a:rPr>
              <a:t>GitHub has continued to make investments to ensure that our features are enterprise-ready. Microsoft and highly regulated industries trust GitHub, and we meet global compliance requirements.</a:t>
            </a:r>
            <a:endParaRPr lang="en-US" sz="2000" dirty="0">
              <a:latin typeface="Quattrocento Sans" panose="020B0502050000020003"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E6D40665-9FEE-DA7D-4095-D79CA22FDB38}"/>
              </a:ext>
            </a:extLst>
          </p:cNvPr>
          <p:cNvPicPr>
            <a:picLocks noChangeAspect="1"/>
          </p:cNvPicPr>
          <p:nvPr/>
        </p:nvPicPr>
        <p:blipFill>
          <a:blip r:embed="rId3"/>
          <a:stretch>
            <a:fillRect/>
          </a:stretch>
        </p:blipFill>
        <p:spPr>
          <a:xfrm>
            <a:off x="1250095" y="996973"/>
            <a:ext cx="2432027" cy="4864054"/>
          </a:xfrm>
          <a:prstGeom prst="rect">
            <a:avLst/>
          </a:prstGeom>
        </p:spPr>
      </p:pic>
      <p:cxnSp>
        <p:nvCxnSpPr>
          <p:cNvPr id="11" name="Straight Arrow Connector 10">
            <a:extLst>
              <a:ext uri="{FF2B5EF4-FFF2-40B4-BE49-F238E27FC236}">
                <a16:creationId xmlns:a16="http://schemas.microsoft.com/office/drawing/2014/main" id="{7B7505BD-4E3F-AA07-1685-1615D074C344}"/>
              </a:ext>
            </a:extLst>
          </p:cNvPr>
          <p:cNvCxnSpPr/>
          <p:nvPr/>
        </p:nvCxnSpPr>
        <p:spPr>
          <a:xfrm>
            <a:off x="3258589" y="4106488"/>
            <a:ext cx="1662546" cy="0"/>
          </a:xfrm>
          <a:prstGeom prst="straightConnector1">
            <a:avLst/>
          </a:prstGeom>
          <a:ln w="57150">
            <a:solidFill>
              <a:srgbClr val="02FF17"/>
            </a:solidFill>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008245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ACEEFF7-72E8-6ED1-D9F6-9E585CEE3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749AC-E72D-12A1-4B6E-9B72763B1935}"/>
              </a:ext>
            </a:extLst>
          </p:cNvPr>
          <p:cNvSpPr>
            <a:spLocks noGrp="1"/>
          </p:cNvSpPr>
          <p:nvPr>
            <p:ph type="title"/>
          </p:nvPr>
        </p:nvSpPr>
        <p:spPr>
          <a:xfrm>
            <a:off x="588262" y="585216"/>
            <a:ext cx="8193024" cy="369332"/>
          </a:xfrm>
        </p:spPr>
        <p:txBody>
          <a:bodyPr>
            <a:noAutofit/>
          </a:bodyPr>
          <a:lstStyle/>
          <a:p>
            <a:r>
              <a:rPr lang="en-US" sz="2900" dirty="0">
                <a:latin typeface="Quattrocento Sans" panose="020B0502050000020003" pitchFamily="34" charset="0"/>
              </a:rPr>
              <a:t>The GitHub Enterprise Platform</a:t>
            </a:r>
          </a:p>
        </p:txBody>
      </p:sp>
      <p:sp>
        <p:nvSpPr>
          <p:cNvPr id="62" name="Footer Placeholder 5">
            <a:extLst>
              <a:ext uri="{FF2B5EF4-FFF2-40B4-BE49-F238E27FC236}">
                <a16:creationId xmlns:a16="http://schemas.microsoft.com/office/drawing/2014/main" id="{6D38C5BA-15DE-8818-FC92-0A84C52DBA06}"/>
              </a:ext>
            </a:extLst>
          </p:cNvPr>
          <p:cNvSpPr txBox="1">
            <a:spLocks/>
          </p:cNvSpPr>
          <p:nvPr/>
        </p:nvSpPr>
        <p:spPr>
          <a:xfrm>
            <a:off x="579438" y="6421083"/>
            <a:ext cx="4151312" cy="197976"/>
          </a:xfrm>
          <a:prstGeom prst="rect">
            <a:avLst/>
          </a:prstGeom>
        </p:spPr>
        <p:txBody>
          <a:bodyPr vert="horz" lIns="0" tIns="0" rIns="0" bIns="0" rtlCol="0" anchor="ctr">
            <a:normAutofit/>
          </a:bodyP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spcAft>
                <a:spcPts val="600"/>
              </a:spcAft>
              <a:defRPr/>
            </a:pPr>
            <a:r>
              <a:rPr lang="en-US">
                <a:solidFill>
                  <a:srgbClr val="000000"/>
                </a:solidFill>
                <a:latin typeface="Quattrocento Sans" panose="020B0502050000020003" pitchFamily="34" charset="0"/>
              </a:rPr>
              <a:t>© Copyright Microsoft Corporation. All rights reserved.</a:t>
            </a:r>
          </a:p>
        </p:txBody>
      </p:sp>
      <p:sp>
        <p:nvSpPr>
          <p:cNvPr id="6" name="Text Placeholder 5">
            <a:extLst>
              <a:ext uri="{FF2B5EF4-FFF2-40B4-BE49-F238E27FC236}">
                <a16:creationId xmlns:a16="http://schemas.microsoft.com/office/drawing/2014/main" id="{060D7D7C-7C94-1973-D590-E717934E49AC}"/>
              </a:ext>
            </a:extLst>
          </p:cNvPr>
          <p:cNvSpPr>
            <a:spLocks noGrp="1"/>
          </p:cNvSpPr>
          <p:nvPr>
            <p:ph type="body" sz="quarter" idx="11"/>
          </p:nvPr>
        </p:nvSpPr>
        <p:spPr>
          <a:xfrm>
            <a:off x="5163482" y="3429000"/>
            <a:ext cx="5958948" cy="754290"/>
          </a:xfrm>
        </p:spPr>
        <p:txBody>
          <a:bodyPr/>
          <a:lstStyle/>
          <a:p>
            <a:pPr algn="just"/>
            <a:r>
              <a:rPr lang="en-US" sz="2000" i="0" dirty="0">
                <a:solidFill>
                  <a:srgbClr val="161616"/>
                </a:solidFill>
                <a:effectLst/>
                <a:highlight>
                  <a:srgbClr val="FFFFFF"/>
                </a:highlight>
                <a:latin typeface="Quattrocento Sans" panose="020B0502050000020003" pitchFamily="34" charset="0"/>
              </a:rPr>
              <a:t>GitHub is the largest developer community of its kind with real-time data on over 100M+ developers, 330M+ repositories, and countless deployments. We’ve been able to understand the shifting needs of developers and make changes to our product to match.</a:t>
            </a:r>
          </a:p>
          <a:p>
            <a:pPr algn="just"/>
            <a:r>
              <a:rPr lang="en-US" sz="2000" i="0" dirty="0">
                <a:solidFill>
                  <a:srgbClr val="161616"/>
                </a:solidFill>
                <a:effectLst/>
                <a:highlight>
                  <a:srgbClr val="FFFFFF"/>
                </a:highlight>
                <a:latin typeface="Quattrocento Sans" panose="020B0502050000020003" pitchFamily="34" charset="0"/>
              </a:rPr>
              <a:t>This has translated into an incredible </a:t>
            </a:r>
            <a:r>
              <a:rPr lang="en-US" sz="2000" b="1" i="0" dirty="0">
                <a:solidFill>
                  <a:srgbClr val="161616"/>
                </a:solidFill>
                <a:effectLst/>
                <a:highlight>
                  <a:srgbClr val="FFFFFF"/>
                </a:highlight>
                <a:latin typeface="Quattrocento Sans" panose="020B0502050000020003" pitchFamily="34" charset="0"/>
              </a:rPr>
              <a:t>scale </a:t>
            </a:r>
            <a:r>
              <a:rPr lang="en-US" sz="2000" i="0" dirty="0">
                <a:solidFill>
                  <a:srgbClr val="161616"/>
                </a:solidFill>
                <a:effectLst/>
                <a:highlight>
                  <a:srgbClr val="FFFFFF"/>
                </a:highlight>
                <a:latin typeface="Quattrocento Sans" panose="020B0502050000020003" pitchFamily="34" charset="0"/>
              </a:rPr>
              <a:t>that is unmatched and unparalleled by any other company on the planet. Everyday we're gaining more insights from this impressive community and evolving the platform to meet their needs.</a:t>
            </a:r>
          </a:p>
          <a:p>
            <a:pPr algn="just"/>
            <a:r>
              <a:rPr lang="en-US" sz="2000" i="0" dirty="0">
                <a:solidFill>
                  <a:srgbClr val="161616"/>
                </a:solidFill>
                <a:effectLst/>
                <a:highlight>
                  <a:srgbClr val="FFFFFF"/>
                </a:highlight>
                <a:latin typeface="Quattrocento Sans" panose="020B0502050000020003" pitchFamily="34" charset="0"/>
              </a:rPr>
              <a:t>In essence, the GitHub Enterprise Platform focuses on the developer experience. It has the scale to provide industry-changing insights, collaboration capabilities for transformative efficiency, the tools for increased productivity, security at every step, and AI to power it all to new heights in a single, integrated platform.</a:t>
            </a:r>
          </a:p>
          <a:p>
            <a:r>
              <a:rPr lang="en-US" sz="2000" i="0" dirty="0">
                <a:solidFill>
                  <a:srgbClr val="161616"/>
                </a:solidFill>
                <a:effectLst/>
                <a:highlight>
                  <a:srgbClr val="FFFFFF"/>
                </a:highlight>
                <a:latin typeface="Quattrocento Sans" panose="020B0502050000020003" pitchFamily="34" charset="0"/>
              </a:rPr>
              <a:t>Now let’s get into the backbone of GitHub, repositories.</a:t>
            </a:r>
            <a:endParaRPr lang="en-US" sz="2000" dirty="0">
              <a:latin typeface="Quattrocento Sans" panose="020B0502050000020003"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E6D40665-9FEE-DA7D-4095-D79CA22FDB38}"/>
              </a:ext>
            </a:extLst>
          </p:cNvPr>
          <p:cNvPicPr>
            <a:picLocks noChangeAspect="1"/>
          </p:cNvPicPr>
          <p:nvPr/>
        </p:nvPicPr>
        <p:blipFill>
          <a:blip r:embed="rId3"/>
          <a:stretch>
            <a:fillRect/>
          </a:stretch>
        </p:blipFill>
        <p:spPr>
          <a:xfrm>
            <a:off x="1250095" y="996973"/>
            <a:ext cx="2432027" cy="4864054"/>
          </a:xfrm>
          <a:prstGeom prst="rect">
            <a:avLst/>
          </a:prstGeom>
        </p:spPr>
      </p:pic>
      <p:cxnSp>
        <p:nvCxnSpPr>
          <p:cNvPr id="11" name="Straight Arrow Connector 10">
            <a:extLst>
              <a:ext uri="{FF2B5EF4-FFF2-40B4-BE49-F238E27FC236}">
                <a16:creationId xmlns:a16="http://schemas.microsoft.com/office/drawing/2014/main" id="{7B7505BD-4E3F-AA07-1685-1615D074C344}"/>
              </a:ext>
            </a:extLst>
          </p:cNvPr>
          <p:cNvCxnSpPr/>
          <p:nvPr/>
        </p:nvCxnSpPr>
        <p:spPr>
          <a:xfrm>
            <a:off x="3341717" y="4804757"/>
            <a:ext cx="1662546" cy="0"/>
          </a:xfrm>
          <a:prstGeom prst="straightConnector1">
            <a:avLst/>
          </a:prstGeom>
          <a:ln w="57150">
            <a:solidFill>
              <a:srgbClr val="02FF17"/>
            </a:solidFill>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5503047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10541</Words>
  <Application>Microsoft Office PowerPoint</Application>
  <PresentationFormat>Widescreen</PresentationFormat>
  <Paragraphs>741</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Aptos Display</vt:lpstr>
      <vt:lpstr>Arial</vt:lpstr>
      <vt:lpstr>Quattrocento Sans</vt:lpstr>
      <vt:lpstr>Roboto Mono</vt:lpstr>
      <vt:lpstr>Segoe UI</vt:lpstr>
      <vt:lpstr>Wingdings</vt:lpstr>
      <vt:lpstr>Office Theme</vt:lpstr>
      <vt:lpstr>GH-100: GitHub Fundamentals - Administration basics and product features Part 1</vt:lpstr>
      <vt:lpstr>Module 1: Introduction to GitHub</vt:lpstr>
      <vt:lpstr>Introduction</vt:lpstr>
      <vt:lpstr>What is GitHub?</vt:lpstr>
      <vt:lpstr>The GitHub Enterprise Platform</vt:lpstr>
      <vt:lpstr>The GitHub Enterprise Platform</vt:lpstr>
      <vt:lpstr>The GitHub Enterprise Platform</vt:lpstr>
      <vt:lpstr>The GitHub Enterprise Platform</vt:lpstr>
      <vt:lpstr>The GitHub Enterprise Platform</vt:lpstr>
      <vt:lpstr>What is a repository?</vt:lpstr>
      <vt:lpstr>PowerPoint Presentation</vt:lpstr>
      <vt:lpstr>PowerPoint Presentation</vt:lpstr>
      <vt:lpstr>PowerPoint Presentation</vt:lpstr>
      <vt:lpstr>PowerPoint Presentation</vt:lpstr>
      <vt:lpstr>PowerPoint Presentation</vt:lpstr>
      <vt:lpstr>PowerPoint Presentation</vt:lpstr>
      <vt:lpstr>What are gists?</vt:lpstr>
      <vt:lpstr>Components of the GitHub flow</vt:lpstr>
      <vt:lpstr>PowerPoint Presentation</vt:lpstr>
      <vt:lpstr>PowerPoint Presentation</vt:lpstr>
      <vt:lpstr>PowerPoint Presentation</vt:lpstr>
      <vt:lpstr>PowerPoint Presentation</vt:lpstr>
      <vt:lpstr>PowerPoint Presentation</vt:lpstr>
      <vt:lpstr>GitHub is a collaborative platform</vt:lpstr>
      <vt:lpstr>PowerPoint Presentation</vt:lpstr>
      <vt:lpstr>PowerPoint Presentation</vt:lpstr>
      <vt:lpstr>Discussions</vt:lpstr>
      <vt:lpstr>PowerPoint Presentation</vt:lpstr>
      <vt:lpstr>PowerPoint Presentation</vt:lpstr>
      <vt:lpstr>PowerPoint Presentation</vt:lpstr>
      <vt:lpstr>PowerPoint Presentation</vt:lpstr>
      <vt:lpstr>PowerPoint Presentation</vt:lpstr>
      <vt:lpstr>GitHub platform management</vt:lpstr>
      <vt:lpstr>Managing notifications and subscriptions</vt:lpstr>
      <vt:lpstr>What are GitHub Pages?</vt:lpstr>
      <vt:lpstr>Exercise - A guided tour of GitHub</vt:lpstr>
      <vt:lpstr>Knowledge Checks</vt:lpstr>
      <vt:lpstr>Knowledge Check: Introduction to GitHub</vt:lpstr>
      <vt:lpstr>Knowledge Check: Introduction to GitHub</vt:lpstr>
      <vt:lpstr>Knowledge Check: Introduction to GitHub</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2025-05-13T15:03:35Z</dcterms:created>
  <dcterms:modified xsi:type="dcterms:W3CDTF">2025-05-13T15:03:59Z</dcterms:modified>
</cp:coreProperties>
</file>